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21.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7.xml" ContentType="application/vnd.openxmlformats-officedocument.presentationml.slideLayout+xml"/>
  <Override PartName="/ppt/notesSlides/notesSlide3.xml" ContentType="application/vnd.openxmlformats-officedocument.presentationml.notesSlide+xml"/>
  <Override PartName="/ppt/slideLayouts/slideLayout16.xml" ContentType="application/vnd.openxmlformats-officedocument.presentationml.slideLayout+xml"/>
  <Override PartName="/ppt/notesSlides/notesSlide15.xml" ContentType="application/vnd.openxmlformats-officedocument.presentationml.notesSlide+xml"/>
  <Override PartName="/ppt/slideLayouts/slideLayout17.xml" ContentType="application/vnd.openxmlformats-officedocument.presentationml.slideLayout+xml"/>
  <Override PartName="/ppt/notesSlides/notesSlide14.xml" ContentType="application/vnd.openxmlformats-officedocument.presentationml.notesSlide+xml"/>
  <Override PartName="/ppt/slideLayouts/slideLayout18.xml" ContentType="application/vnd.openxmlformats-officedocument.presentationml.slideLayout+xml"/>
  <Override PartName="/ppt/slideLayouts/slideLayout28.xml" ContentType="application/vnd.openxmlformats-officedocument.presentationml.slideLayout+xml"/>
  <Override PartName="/ppt/notesSlides/notesSlide16.xml" ContentType="application/vnd.openxmlformats-officedocument.presentationml.notesSlide+xml"/>
  <Override PartName="/ppt/slideLayouts/slideLayout15.xml" ContentType="application/vnd.openxmlformats-officedocument.presentationml.slideLayout+xml"/>
  <Override PartName="/ppt/notesSlides/notesSlide19.xml" ContentType="application/vnd.openxmlformats-officedocument.presentationml.notesSlide+xml"/>
  <Override PartName="/ppt/slideLayouts/slideLayout13.xml" ContentType="application/vnd.openxmlformats-officedocument.presentationml.slideLayout+xml"/>
  <Override PartName="/ppt/notesSlides/notesSlide18.xml" ContentType="application/vnd.openxmlformats-officedocument.presentationml.notesSlide+xml"/>
  <Override PartName="/ppt/slideLayouts/slideLayout14.xml" ContentType="application/vnd.openxmlformats-officedocument.presentationml.slideLayout+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notesSlides/notesSlide7.xml" ContentType="application/vnd.openxmlformats-officedocument.presentationml.notesSlide+xml"/>
  <Override PartName="/ppt/slideLayouts/slideLayout25.xml" ContentType="application/vnd.openxmlformats-officedocument.presentationml.slideLayout+xml"/>
  <Override PartName="/ppt/notesSlides/notesSlide6.xml" ContentType="application/vnd.openxmlformats-officedocument.presentationml.notesSlide+xml"/>
  <Override PartName="/ppt/slideLayouts/slideLayout26.xml" ContentType="application/vnd.openxmlformats-officedocument.presentationml.slideLayout+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notesSlides/notesSlide12.xml" ContentType="application/vnd.openxmlformats-officedocument.presentationml.notesSlide+xml"/>
  <Override PartName="/ppt/slideLayouts/slideLayout21.xml" ContentType="application/vnd.openxmlformats-officedocument.presentationml.slideLayout+xml"/>
  <Override PartName="/ppt/notesSlides/notesSlide11.xml" ContentType="application/vnd.openxmlformats-officedocument.presentationml.notesSlide+xml"/>
  <Override PartName="/ppt/slideLayouts/slideLayout22.xml" ContentType="application/vnd.openxmlformats-officedocument.presentationml.slideLayout+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Slides/notesSlide38.xml" ContentType="application/vnd.openxmlformats-officedocument.presentationml.notesSlide+xml"/>
  <Override PartName="/ppt/slideLayouts/slideLayout2.xml" ContentType="application/vnd.openxmlformats-officedocument.presentationml.slideLayout+xml"/>
  <Override PartName="/ppt/notesSlides/notesSlide20.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1.xml" ContentType="application/vnd.openxmlformats-officedocument.presentationml.notesSlide+xml"/>
  <Override PartName="/ppt/slideLayouts/slideLayout7.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slideLayouts/slideLayout5.xml" ContentType="application/vnd.openxmlformats-officedocument.presentationml.slideLayout+xml"/>
  <Override PartName="/ppt/notesSlides/notesSlide26.xml" ContentType="application/vnd.openxmlformats-officedocument.presentationml.notesSlide+xml"/>
  <Override PartName="/ppt/slideLayouts/slideLayout6.xml" ContentType="application/vnd.openxmlformats-officedocument.presentationml.slideLayout+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handoutMasters/handoutMaster1.xml" ContentType="application/vnd.openxmlformats-officedocument.presentationml.handout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725" r:id="rId2"/>
  </p:sldMasterIdLst>
  <p:notesMasterIdLst>
    <p:notesMasterId r:id="rId42"/>
  </p:notesMasterIdLst>
  <p:handoutMasterIdLst>
    <p:handoutMasterId r:id="rId43"/>
  </p:handoutMasterIdLst>
  <p:sldIdLst>
    <p:sldId id="256" r:id="rId3"/>
    <p:sldId id="391" r:id="rId4"/>
    <p:sldId id="307" r:id="rId5"/>
    <p:sldId id="385" r:id="rId6"/>
    <p:sldId id="371" r:id="rId7"/>
    <p:sldId id="450" r:id="rId8"/>
    <p:sldId id="462" r:id="rId9"/>
    <p:sldId id="428" r:id="rId10"/>
    <p:sldId id="412" r:id="rId11"/>
    <p:sldId id="373" r:id="rId12"/>
    <p:sldId id="395" r:id="rId13"/>
    <p:sldId id="466" r:id="rId14"/>
    <p:sldId id="358" r:id="rId15"/>
    <p:sldId id="444" r:id="rId16"/>
    <p:sldId id="446" r:id="rId17"/>
    <p:sldId id="359" r:id="rId18"/>
    <p:sldId id="366" r:id="rId19"/>
    <p:sldId id="453" r:id="rId20"/>
    <p:sldId id="452" r:id="rId21"/>
    <p:sldId id="465" r:id="rId22"/>
    <p:sldId id="427" r:id="rId23"/>
    <p:sldId id="457" r:id="rId24"/>
    <p:sldId id="447" r:id="rId25"/>
    <p:sldId id="455" r:id="rId26"/>
    <p:sldId id="402" r:id="rId27"/>
    <p:sldId id="458" r:id="rId28"/>
    <p:sldId id="461" r:id="rId29"/>
    <p:sldId id="459" r:id="rId30"/>
    <p:sldId id="388" r:id="rId31"/>
    <p:sldId id="464" r:id="rId32"/>
    <p:sldId id="392" r:id="rId33"/>
    <p:sldId id="470" r:id="rId34"/>
    <p:sldId id="352" r:id="rId35"/>
    <p:sldId id="276" r:id="rId36"/>
    <p:sldId id="467" r:id="rId37"/>
    <p:sldId id="353" r:id="rId38"/>
    <p:sldId id="468" r:id="rId39"/>
    <p:sldId id="469" r:id="rId40"/>
    <p:sldId id="275"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 L. McCarthy" initials="rlm" lastIdx="11" clrIdx="0"/>
  <p:cmAuthor id="1" name="Windows User" initials="rlm" lastIdx="47" clrIdx="1"/>
  <p:cmAuthor id="2" name="Rachel Lamorte McCarthy" initials="RLM"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DE"/>
    <a:srgbClr val="EEECE1"/>
    <a:srgbClr val="F2DCDB"/>
    <a:srgbClr val="000000"/>
    <a:srgbClr val="88064C"/>
    <a:srgbClr val="164072"/>
    <a:srgbClr val="669933"/>
    <a:srgbClr val="6C1E1C"/>
    <a:srgbClr val="113E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62990" autoAdjust="0"/>
  </p:normalViewPr>
  <p:slideViewPr>
    <p:cSldViewPr>
      <p:cViewPr varScale="1">
        <p:scale>
          <a:sx n="73" d="100"/>
          <a:sy n="73" d="100"/>
        </p:scale>
        <p:origin x="238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327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735" cy="464503"/>
          </a:xfrm>
          <a:prstGeom prst="rect">
            <a:avLst/>
          </a:prstGeom>
        </p:spPr>
        <p:txBody>
          <a:bodyPr vert="horz" lIns="91285" tIns="45642" rIns="91285" bIns="45642" rtlCol="0"/>
          <a:lstStyle>
            <a:lvl1pPr algn="l">
              <a:defRPr sz="1200"/>
            </a:lvl1pPr>
          </a:lstStyle>
          <a:p>
            <a:endParaRPr lang="en-US" dirty="0"/>
          </a:p>
        </p:txBody>
      </p:sp>
      <p:sp>
        <p:nvSpPr>
          <p:cNvPr id="3" name="Date Placeholder 2"/>
          <p:cNvSpPr>
            <a:spLocks noGrp="1"/>
          </p:cNvSpPr>
          <p:nvPr>
            <p:ph type="dt" sz="quarter" idx="1"/>
          </p:nvPr>
        </p:nvSpPr>
        <p:spPr>
          <a:xfrm>
            <a:off x="3971082" y="0"/>
            <a:ext cx="3037735" cy="464503"/>
          </a:xfrm>
          <a:prstGeom prst="rect">
            <a:avLst/>
          </a:prstGeom>
        </p:spPr>
        <p:txBody>
          <a:bodyPr vert="horz" lIns="91285" tIns="45642" rIns="91285" bIns="45642" rtlCol="0"/>
          <a:lstStyle>
            <a:lvl1pPr algn="r">
              <a:defRPr sz="1200"/>
            </a:lvl1pPr>
          </a:lstStyle>
          <a:p>
            <a:fld id="{31132555-A8DD-40C8-A3A9-542332BC469F}" type="datetimeFigureOut">
              <a:rPr lang="en-US" smtClean="0"/>
              <a:pPr/>
              <a:t>6/18/2015</a:t>
            </a:fld>
            <a:endParaRPr lang="en-US" dirty="0"/>
          </a:p>
        </p:txBody>
      </p:sp>
      <p:sp>
        <p:nvSpPr>
          <p:cNvPr id="4" name="Footer Placeholder 3"/>
          <p:cNvSpPr>
            <a:spLocks noGrp="1"/>
          </p:cNvSpPr>
          <p:nvPr>
            <p:ph type="ftr" sz="quarter" idx="2"/>
          </p:nvPr>
        </p:nvSpPr>
        <p:spPr>
          <a:xfrm>
            <a:off x="1" y="8830313"/>
            <a:ext cx="3037735" cy="464503"/>
          </a:xfrm>
          <a:prstGeom prst="rect">
            <a:avLst/>
          </a:prstGeom>
        </p:spPr>
        <p:txBody>
          <a:bodyPr vert="horz" lIns="91285" tIns="45642" rIns="91285" bIns="456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082" y="8830313"/>
            <a:ext cx="3037735" cy="464503"/>
          </a:xfrm>
          <a:prstGeom prst="rect">
            <a:avLst/>
          </a:prstGeom>
        </p:spPr>
        <p:txBody>
          <a:bodyPr vert="horz" lIns="91285" tIns="45642" rIns="91285" bIns="45642" rtlCol="0" anchor="b"/>
          <a:lstStyle>
            <a:lvl1pPr algn="r">
              <a:defRPr sz="1200"/>
            </a:lvl1pPr>
          </a:lstStyle>
          <a:p>
            <a:fld id="{659AF25F-D728-4CB0-9234-D8F7D8B33C25}" type="slidenum">
              <a:rPr lang="en-US" smtClean="0"/>
              <a:pPr/>
              <a:t>‹#›</a:t>
            </a:fld>
            <a:endParaRPr lang="en-US" dirty="0"/>
          </a:p>
        </p:txBody>
      </p:sp>
    </p:spTree>
    <p:extLst>
      <p:ext uri="{BB962C8B-B14F-4D97-AF65-F5344CB8AC3E}">
        <p14:creationId xmlns:p14="http://schemas.microsoft.com/office/powerpoint/2010/main" val="50482206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14" tIns="46554" rIns="93114" bIns="46554" rtlCol="0"/>
          <a:lstStyle>
            <a:lvl1pPr algn="l">
              <a:defRPr sz="1200"/>
            </a:lvl1pPr>
          </a:lstStyle>
          <a:p>
            <a:endParaRPr lang="en-US" dirty="0"/>
          </a:p>
        </p:txBody>
      </p:sp>
      <p:sp>
        <p:nvSpPr>
          <p:cNvPr id="3" name="Date Placeholder 2"/>
          <p:cNvSpPr>
            <a:spLocks noGrp="1"/>
          </p:cNvSpPr>
          <p:nvPr>
            <p:ph type="dt" idx="1"/>
          </p:nvPr>
        </p:nvSpPr>
        <p:spPr>
          <a:xfrm>
            <a:off x="3970945" y="0"/>
            <a:ext cx="3037840" cy="464820"/>
          </a:xfrm>
          <a:prstGeom prst="rect">
            <a:avLst/>
          </a:prstGeom>
        </p:spPr>
        <p:txBody>
          <a:bodyPr vert="horz" lIns="93114" tIns="46554" rIns="93114" bIns="46554" rtlCol="0"/>
          <a:lstStyle>
            <a:lvl1pPr algn="r">
              <a:defRPr sz="1200"/>
            </a:lvl1pPr>
          </a:lstStyle>
          <a:p>
            <a:fld id="{EB09893E-131B-4D69-9326-A2F7DDCC23DF}" type="datetimeFigureOut">
              <a:rPr lang="en-US" smtClean="0"/>
              <a:pPr/>
              <a:t>6/18/2015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14" tIns="46554" rIns="93114" bIns="46554" rtlCol="0" anchor="ctr"/>
          <a:lstStyle/>
          <a:p>
            <a:endParaRPr lang="en-US" dirty="0"/>
          </a:p>
        </p:txBody>
      </p:sp>
      <p:sp>
        <p:nvSpPr>
          <p:cNvPr id="5" name="Notes Placeholder 4"/>
          <p:cNvSpPr>
            <a:spLocks noGrp="1"/>
          </p:cNvSpPr>
          <p:nvPr>
            <p:ph type="body" sz="quarter" idx="3"/>
          </p:nvPr>
        </p:nvSpPr>
        <p:spPr>
          <a:xfrm>
            <a:off x="701040" y="4415797"/>
            <a:ext cx="5608320" cy="4183380"/>
          </a:xfrm>
          <a:prstGeom prst="rect">
            <a:avLst/>
          </a:prstGeom>
        </p:spPr>
        <p:txBody>
          <a:bodyPr vert="horz" lIns="93114" tIns="46554" rIns="93114" bIns="465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4"/>
            <a:ext cx="3037840" cy="464820"/>
          </a:xfrm>
          <a:prstGeom prst="rect">
            <a:avLst/>
          </a:prstGeom>
        </p:spPr>
        <p:txBody>
          <a:bodyPr vert="horz" lIns="93114" tIns="46554" rIns="93114" bIns="465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5" y="8829974"/>
            <a:ext cx="3037840" cy="464820"/>
          </a:xfrm>
          <a:prstGeom prst="rect">
            <a:avLst/>
          </a:prstGeom>
        </p:spPr>
        <p:txBody>
          <a:bodyPr vert="horz" lIns="93114" tIns="46554" rIns="93114" bIns="46554" rtlCol="0" anchor="b"/>
          <a:lstStyle>
            <a:lvl1pPr algn="r">
              <a:defRPr sz="1200"/>
            </a:lvl1pPr>
          </a:lstStyle>
          <a:p>
            <a:fld id="{EBB57A5C-E37E-4CC4-ADA7-F5AB6AC80008}" type="slidenum">
              <a:rPr lang="en-US" smtClean="0"/>
              <a:pPr/>
              <a:t>‹#›</a:t>
            </a:fld>
            <a:endParaRPr lang="en-US" dirty="0"/>
          </a:p>
        </p:txBody>
      </p:sp>
    </p:spTree>
    <p:extLst>
      <p:ext uri="{BB962C8B-B14F-4D97-AF65-F5344CB8AC3E}">
        <p14:creationId xmlns:p14="http://schemas.microsoft.com/office/powerpoint/2010/main" val="184056048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will introduce you to </a:t>
            </a:r>
            <a:r>
              <a:rPr lang="en-US" baseline="0" dirty="0" smtClean="0"/>
              <a:t>Scots pine blister rust</a:t>
            </a:r>
            <a:r>
              <a:rPr lang="en-US" i="1" baseline="0" dirty="0" smtClean="0"/>
              <a:t>, </a:t>
            </a:r>
            <a:r>
              <a:rPr lang="en-US" i="0" baseline="0" dirty="0" smtClean="0"/>
              <a:t>a disease that occurs throughout Eurasia but that is not known to be in </a:t>
            </a:r>
            <a:r>
              <a:rPr lang="en-US" dirty="0" smtClean="0"/>
              <a:t>North</a:t>
            </a:r>
            <a:r>
              <a:rPr lang="en-US" baseline="0" dirty="0" smtClean="0"/>
              <a:t> America. Because many herbaceous and coniferous hosts of the disease in Europe are closely related to plants growing  in North America, USDA scientists have become concerned that this pathogen could be introduced to our continent on infected plants moving in trade. Thus, USDA inspectors continue to survey for the pathogen and are looking forward to collaborative assistance from members of the Sentinel Plant Network, especially those cultivating pine collections. Monitoring for Scots pine blister rust will be tricky because the disease progresses slowly and early symptoms may easily be overlooked.</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solidFill>
                  <a:schemeClr val="tx1"/>
                </a:solidFill>
                <a:latin typeface="+mn-lt"/>
              </a:rPr>
              <a:t>The text provided in the notes section is not meant to be read verbatim to the audience.  It is meant to provide the speaker with the </a:t>
            </a:r>
            <a:r>
              <a:rPr lang="en-US" altLang="en-US" dirty="0" smtClean="0">
                <a:solidFill>
                  <a:schemeClr val="tx1"/>
                </a:solidFill>
                <a:latin typeface="+mn-lt"/>
              </a:rPr>
              <a:t>necessary background information to support what is presented on each slide.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B57A5C-E37E-4CC4-ADA7-F5AB6AC80008}" type="slidenum">
              <a:rPr lang="en-US" smtClean="0"/>
              <a:pPr/>
              <a:t>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46A106AF-DDC9-4FD4-8F38-B587DFFD24D5}" type="datetime1">
              <a:rPr lang="en-US" smtClean="0"/>
              <a:pPr/>
              <a:t>6/18/2015</a:t>
            </a:fld>
            <a:endParaRPr lang="en-US" dirty="0"/>
          </a:p>
        </p:txBody>
      </p:sp>
    </p:spTree>
    <p:extLst>
      <p:ext uri="{BB962C8B-B14F-4D97-AF65-F5344CB8AC3E}">
        <p14:creationId xmlns:p14="http://schemas.microsoft.com/office/powerpoint/2010/main" val="346938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date, Scots</a:t>
            </a:r>
            <a:r>
              <a:rPr lang="en-US" baseline="0" dirty="0" smtClean="0"/>
              <a:t> pine blister rust has not been detected in the </a:t>
            </a:r>
            <a:r>
              <a:rPr lang="en-US" dirty="0" smtClean="0"/>
              <a:t>United States</a:t>
            </a:r>
            <a:r>
              <a:rPr lang="en-US" baseline="0" dirty="0" smtClean="0"/>
              <a:t> but t</a:t>
            </a:r>
            <a:r>
              <a:rPr lang="en-US" dirty="0" smtClean="0"/>
              <a:t>he likely pathway for introduction would be on</a:t>
            </a:r>
            <a:r>
              <a:rPr lang="en-US" baseline="0" dirty="0" smtClean="0"/>
              <a:t> infected plant material, seedlings and nursery stock</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Japanese black pine (</a:t>
            </a:r>
            <a:r>
              <a:rPr lang="en-US" sz="1200" i="1" kern="1200" dirty="0" err="1" smtClean="0">
                <a:solidFill>
                  <a:schemeClr val="tx1"/>
                </a:solidFill>
                <a:effectLst/>
                <a:latin typeface="+mn-lt"/>
                <a:ea typeface="+mn-ea"/>
                <a:cs typeface="+mn-cs"/>
              </a:rPr>
              <a:t>Pinus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thunbergii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mugo</a:t>
            </a:r>
            <a:r>
              <a:rPr lang="en-US" sz="1200" kern="1200" dirty="0" smtClean="0">
                <a:solidFill>
                  <a:schemeClr val="tx1"/>
                </a:solidFill>
                <a:effectLst/>
                <a:latin typeface="+mn-lt"/>
                <a:ea typeface="+mn-ea"/>
                <a:cs typeface="+mn-cs"/>
              </a:rPr>
              <a:t> pine (</a:t>
            </a:r>
            <a:r>
              <a:rPr lang="en-US" sz="1200" i="1" kern="1200" dirty="0" err="1" smtClean="0">
                <a:solidFill>
                  <a:schemeClr val="tx1"/>
                </a:solidFill>
                <a:effectLst/>
                <a:latin typeface="+mn-lt"/>
                <a:ea typeface="+mn-ea"/>
                <a:cs typeface="+mn-cs"/>
              </a:rPr>
              <a:t>Pinus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mugo</a:t>
            </a:r>
            <a:r>
              <a:rPr lang="en-US" sz="1200" kern="1200" dirty="0" smtClean="0">
                <a:solidFill>
                  <a:schemeClr val="tx1"/>
                </a:solidFill>
                <a:effectLst/>
                <a:latin typeface="+mn-lt"/>
                <a:ea typeface="+mn-ea"/>
                <a:cs typeface="+mn-cs"/>
              </a:rPr>
              <a:t>) or other hard pines, commonly imported as live trees for use where dwarf conifers are desired for landscape design pose some of many significant threats for introduction of the pathogen.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10</a:t>
            </a:fld>
            <a:endParaRPr lang="en-US" dirty="0"/>
          </a:p>
        </p:txBody>
      </p:sp>
      <p:sp>
        <p:nvSpPr>
          <p:cNvPr id="6" name="Date Placeholder 5"/>
          <p:cNvSpPr>
            <a:spLocks noGrp="1"/>
          </p:cNvSpPr>
          <p:nvPr>
            <p:ph type="dt" idx="12"/>
          </p:nvPr>
        </p:nvSpPr>
        <p:spPr/>
        <p:txBody>
          <a:bodyPr/>
          <a:lstStyle/>
          <a:p>
            <a:fld id="{B24AFA77-2744-4AF8-93A2-7833D1538EFA}"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Exclusion of the pathogen is the first line of defense but because</a:t>
            </a:r>
            <a:r>
              <a:rPr lang="en-US" sz="1200" kern="1200" baseline="0" dirty="0" smtClean="0">
                <a:solidFill>
                  <a:schemeClr val="tx1"/>
                </a:solidFill>
                <a:effectLst/>
                <a:latin typeface="+mn-lt"/>
                <a:ea typeface="+mn-ea"/>
                <a:cs typeface="+mn-cs"/>
              </a:rPr>
              <a:t> the disease progresses slowly it could be missed on plants that are being inspected at ports of entry. Inspections are further complicated because s</a:t>
            </a:r>
            <a:r>
              <a:rPr lang="en-US" sz="1200" kern="1200" dirty="0" smtClean="0">
                <a:solidFill>
                  <a:schemeClr val="tx1"/>
                </a:solidFill>
                <a:effectLst/>
                <a:latin typeface="+mn-lt"/>
                <a:ea typeface="+mn-ea"/>
                <a:cs typeface="+mn-cs"/>
              </a:rPr>
              <a:t>igns and symptoms of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disease may be latent (inactive, hidden or dormant) for two or more years in infected pine host material and up to a month in leafy hosts.* For this reason especially, the pathogen may be</a:t>
            </a:r>
            <a:r>
              <a:rPr lang="en-US" sz="1200" kern="1200" baseline="0" dirty="0" smtClean="0">
                <a:solidFill>
                  <a:schemeClr val="tx1"/>
                </a:solidFill>
                <a:effectLst/>
                <a:latin typeface="+mn-lt"/>
                <a:ea typeface="+mn-ea"/>
                <a:cs typeface="+mn-cs"/>
              </a:rPr>
              <a:t> unknowingly introduced.  </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11</a:t>
            </a:fld>
            <a:endParaRPr lang="en-US" dirty="0"/>
          </a:p>
        </p:txBody>
      </p:sp>
      <p:sp>
        <p:nvSpPr>
          <p:cNvPr id="6" name="Date Placeholder 5"/>
          <p:cNvSpPr>
            <a:spLocks noGrp="1"/>
          </p:cNvSpPr>
          <p:nvPr>
            <p:ph type="dt" idx="12"/>
          </p:nvPr>
        </p:nvSpPr>
        <p:spPr/>
        <p:txBody>
          <a:bodyPr/>
          <a:lstStyle/>
          <a:p>
            <a:fld id="{DD636064-2980-49EC-ABE4-72C912D205B9}"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dirty="0" smtClean="0"/>
              <a:t>If the pathogen were to be introduced and</a:t>
            </a:r>
            <a:r>
              <a:rPr lang="en-US" baseline="0" dirty="0" smtClean="0"/>
              <a:t> go unnoticed it could easily spread. </a:t>
            </a:r>
            <a:r>
              <a:rPr lang="en-US" dirty="0" smtClean="0"/>
              <a:t>In general, rust spores are distributed by wind.</a:t>
            </a:r>
            <a:r>
              <a:rPr lang="en-US" baseline="0" dirty="0" smtClean="0"/>
              <a:t> Typically, s</a:t>
            </a:r>
            <a:r>
              <a:rPr lang="en-US" dirty="0" smtClean="0"/>
              <a:t>pores are hardy and can be carried great distances to infect new host plants.</a:t>
            </a:r>
            <a:r>
              <a:rPr lang="en-US" baseline="0" dirty="0" smtClean="0"/>
              <a:t> One </a:t>
            </a:r>
            <a:r>
              <a:rPr lang="en-US" dirty="0" smtClean="0"/>
              <a:t>spore stage</a:t>
            </a:r>
            <a:r>
              <a:rPr lang="en-US" baseline="0" dirty="0" smtClean="0"/>
              <a:t> is delicate so distribution</a:t>
            </a:r>
            <a:r>
              <a:rPr lang="en-US" dirty="0" smtClean="0"/>
              <a:t> is</a:t>
            </a:r>
            <a:r>
              <a:rPr lang="en-US" baseline="0" dirty="0" smtClean="0"/>
              <a:t> limited </a:t>
            </a:r>
            <a:r>
              <a:rPr lang="en-US" dirty="0" smtClean="0"/>
              <a:t>and typically requires</a:t>
            </a:r>
            <a:r>
              <a:rPr lang="en-US" baseline="0" dirty="0" smtClean="0"/>
              <a:t> moisture or humidity to infect new hosts. </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12</a:t>
            </a:fld>
            <a:endParaRPr lang="en-US" dirty="0"/>
          </a:p>
        </p:txBody>
      </p:sp>
      <p:sp>
        <p:nvSpPr>
          <p:cNvPr id="6" name="Date Placeholder 5"/>
          <p:cNvSpPr>
            <a:spLocks noGrp="1"/>
          </p:cNvSpPr>
          <p:nvPr>
            <p:ph type="dt" idx="12"/>
          </p:nvPr>
        </p:nvSpPr>
        <p:spPr/>
        <p:txBody>
          <a:bodyPr/>
          <a:lstStyle/>
          <a:p>
            <a:fld id="{DD636064-2980-49EC-ABE4-72C912D205B9}"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Tx/>
              <a:buNone/>
              <a:tabLst/>
              <a:defRPr/>
            </a:pPr>
            <a:r>
              <a:rPr lang="en-US" i="1" baseline="0" dirty="0" err="1" smtClean="0"/>
              <a:t>Cronatrium</a:t>
            </a:r>
            <a:r>
              <a:rPr lang="en-US" i="1" baseline="0" dirty="0" smtClean="0"/>
              <a:t> </a:t>
            </a:r>
            <a:r>
              <a:rPr lang="en-US" i="1" baseline="0" dirty="0" err="1" smtClean="0"/>
              <a:t>flaccidum</a:t>
            </a:r>
            <a:r>
              <a:rPr lang="en-US" i="1" baseline="0" dirty="0" smtClean="0"/>
              <a:t> </a:t>
            </a:r>
            <a:r>
              <a:rPr lang="en-US" baseline="0" dirty="0" smtClean="0"/>
              <a:t>infects many pine species in Europe and Asia. It has been reported mainly on two needle pines but three needle pines have been reported as hosts.* In northern Europe Scots pine is a common host but the pathogen has been reported affecting Mediterranean pine species in forests in southern Europe. Susceptibility on Asian pine hosts requires further attention. </a:t>
            </a:r>
          </a:p>
          <a:p>
            <a:pPr defTabSz="915772">
              <a:defRPr/>
            </a:pPr>
            <a:endParaRPr lang="en-US" baseline="0" dirty="0" smtClean="0"/>
          </a:p>
          <a:p>
            <a:pPr defTabSz="915772">
              <a:defRPr/>
            </a:pPr>
            <a:r>
              <a:rPr lang="en-US" baseline="0" dirty="0" smtClean="0"/>
              <a:t>Scots pine is the most widely distributed pine in the world. In the United States it has been widely planted and has naturalized in many areas particularly in the northeast and Great Lakes regions. It is planted for erosion control, pulp wood, timber and Christmas trees. </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13</a:t>
            </a:fld>
            <a:endParaRPr lang="en-US" dirty="0"/>
          </a:p>
        </p:txBody>
      </p:sp>
      <p:sp>
        <p:nvSpPr>
          <p:cNvPr id="6" name="Date Placeholder 5"/>
          <p:cNvSpPr>
            <a:spLocks noGrp="1"/>
          </p:cNvSpPr>
          <p:nvPr>
            <p:ph type="dt" idx="12"/>
          </p:nvPr>
        </p:nvSpPr>
        <p:spPr/>
        <p:txBody>
          <a:bodyPr/>
          <a:lstStyle/>
          <a:p>
            <a:fld id="{6CF2B2F6-049E-461A-9E17-98738CA24E7A}" type="datetime1">
              <a:rPr lang="en-US" smtClean="0"/>
              <a:pPr/>
              <a:t>6/18/2015</a:t>
            </a:fld>
            <a:endParaRPr lang="en-US" dirty="0"/>
          </a:p>
        </p:txBody>
      </p:sp>
    </p:spTree>
    <p:extLst>
      <p:ext uri="{BB962C8B-B14F-4D97-AF65-F5344CB8AC3E}">
        <p14:creationId xmlns:p14="http://schemas.microsoft.com/office/powerpoint/2010/main" val="106745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i="1" baseline="0" dirty="0" err="1" smtClean="0"/>
              <a:t>Cronartium</a:t>
            </a:r>
            <a:r>
              <a:rPr lang="en-US" i="1" baseline="0" dirty="0" smtClean="0"/>
              <a:t> </a:t>
            </a:r>
            <a:r>
              <a:rPr lang="en-US" i="1" baseline="0" dirty="0" err="1" smtClean="0"/>
              <a:t>flaccidum</a:t>
            </a:r>
            <a:r>
              <a:rPr lang="en-US" i="1" baseline="0" dirty="0" smtClean="0"/>
              <a:t> </a:t>
            </a:r>
            <a:r>
              <a:rPr lang="en-US" baseline="0" dirty="0" smtClean="0"/>
              <a:t>is known to infect other two needle pines with different levels of susceptibility. T</a:t>
            </a:r>
            <a:r>
              <a:rPr lang="en-US" dirty="0" smtClean="0"/>
              <a:t>here are</a:t>
            </a:r>
            <a:r>
              <a:rPr lang="en-US" baseline="0" dirty="0" smtClean="0"/>
              <a:t> reports of the disease on over 15 pine species. Public gardens with exotic pine collections may have more hosts.  </a:t>
            </a:r>
          </a:p>
          <a:p>
            <a:pPr defTabSz="915772">
              <a:defRPr/>
            </a:pPr>
            <a:endParaRPr lang="en-US" baseline="0" dirty="0" smtClean="0"/>
          </a:p>
          <a:p>
            <a:r>
              <a:rPr lang="en-US" baseline="0" dirty="0" smtClean="0"/>
              <a:t>The disease has also been recorded on </a:t>
            </a:r>
            <a:r>
              <a:rPr lang="en-US" baseline="0" dirty="0" err="1" smtClean="0"/>
              <a:t>mugo</a:t>
            </a:r>
            <a:r>
              <a:rPr lang="en-US" baseline="0" dirty="0" smtClean="0"/>
              <a:t> pine, dwarf mountain pine, ponderosa pine and black pine. </a:t>
            </a:r>
            <a:r>
              <a:rPr lang="en-US" sz="1200" kern="1200" dirty="0" smtClean="0">
                <a:solidFill>
                  <a:schemeClr val="tx1"/>
                </a:solidFill>
                <a:effectLst/>
                <a:latin typeface="+mn-lt"/>
                <a:ea typeface="+mn-ea"/>
                <a:cs typeface="+mn-cs"/>
              </a:rPr>
              <a:t>There is some indication that </a:t>
            </a:r>
            <a:r>
              <a:rPr lang="en-US" sz="1200" i="1" kern="1200" dirty="0" smtClean="0">
                <a:solidFill>
                  <a:schemeClr val="tx1"/>
                </a:solidFill>
                <a:effectLst/>
                <a:latin typeface="+mn-lt"/>
                <a:ea typeface="+mn-ea"/>
                <a:cs typeface="+mn-cs"/>
              </a:rPr>
              <a:t>P. </a:t>
            </a:r>
            <a:r>
              <a:rPr lang="en-US" sz="1200" i="1" kern="1200" dirty="0" err="1" smtClean="0">
                <a:solidFill>
                  <a:schemeClr val="tx1"/>
                </a:solidFill>
                <a:effectLst/>
                <a:latin typeface="+mn-lt"/>
                <a:ea typeface="+mn-ea"/>
                <a:cs typeface="+mn-cs"/>
              </a:rPr>
              <a:t>resinosa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 pine) can act as a host. (</a:t>
            </a:r>
            <a:r>
              <a:rPr lang="en-US" sz="1200" kern="1200" dirty="0" err="1" smtClean="0">
                <a:solidFill>
                  <a:schemeClr val="tx1"/>
                </a:solidFill>
                <a:effectLst/>
                <a:latin typeface="+mn-lt"/>
                <a:ea typeface="+mn-ea"/>
                <a:cs typeface="+mn-cs"/>
              </a:rPr>
              <a:t>Raddi</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Fagnani</a:t>
            </a:r>
            <a:r>
              <a:rPr lang="en-US" sz="1200" kern="1200" dirty="0" smtClean="0">
                <a:solidFill>
                  <a:schemeClr val="tx1"/>
                </a:solidFill>
                <a:effectLst/>
                <a:latin typeface="+mn-lt"/>
                <a:ea typeface="+mn-ea"/>
                <a:cs typeface="+mn-cs"/>
              </a:rPr>
              <a:t>, 1978)</a:t>
            </a:r>
          </a:p>
          <a:p>
            <a:endParaRPr lang="en-US" sz="1200" kern="1200" dirty="0" smtClean="0">
              <a:solidFill>
                <a:schemeClr val="tx1"/>
              </a:solidFill>
              <a:effectLst/>
              <a:latin typeface="+mn-lt"/>
              <a:ea typeface="+mn-ea"/>
              <a:cs typeface="+mn-cs"/>
            </a:endParaRPr>
          </a:p>
          <a:p>
            <a:r>
              <a:rPr lang="en-US" baseline="0" dirty="0" smtClean="0"/>
              <a:t>Not much is known about the susceptibility of North American species. </a:t>
            </a: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the pathogen were to be introduced it could gain or have the capacity to infect native pine species which may not be known hosts in Europe and Asia.</a:t>
            </a:r>
            <a:endParaRPr lang="en-US" sz="1200" kern="1200" dirty="0" smtClean="0">
              <a:solidFill>
                <a:schemeClr val="tx1"/>
              </a:solidFill>
              <a:effectLst/>
              <a:latin typeface="+mn-lt"/>
              <a:ea typeface="+mn-ea"/>
              <a:cs typeface="+mn-cs"/>
            </a:endParaRPr>
          </a:p>
          <a:p>
            <a:pPr marL="0" marR="0" indent="0" algn="l" defTabSz="915772"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577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typically</a:t>
            </a:r>
            <a:r>
              <a:rPr lang="en-US" sz="1200" kern="1200" baseline="0" dirty="0" smtClean="0">
                <a:solidFill>
                  <a:schemeClr val="tx1"/>
                </a:solidFill>
                <a:effectLst/>
                <a:latin typeface="+mn-lt"/>
                <a:ea typeface="+mn-ea"/>
                <a:cs typeface="+mn-cs"/>
              </a:rPr>
              <a:t> two needles, may have three needles per fascicle</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14</a:t>
            </a:fld>
            <a:endParaRPr lang="en-US" dirty="0"/>
          </a:p>
        </p:txBody>
      </p:sp>
      <p:sp>
        <p:nvSpPr>
          <p:cNvPr id="6" name="Date Placeholder 5"/>
          <p:cNvSpPr>
            <a:spLocks noGrp="1"/>
          </p:cNvSpPr>
          <p:nvPr>
            <p:ph type="dt" idx="12"/>
          </p:nvPr>
        </p:nvSpPr>
        <p:spPr/>
        <p:txBody>
          <a:bodyPr/>
          <a:lstStyle/>
          <a:p>
            <a:fld id="{6CF2B2F6-049E-461A-9E17-98738CA24E7A}" type="datetime1">
              <a:rPr lang="en-US" smtClean="0"/>
              <a:pPr/>
              <a:t>6/18/2015</a:t>
            </a:fld>
            <a:endParaRPr lang="en-US" dirty="0"/>
          </a:p>
        </p:txBody>
      </p:sp>
    </p:spTree>
    <p:extLst>
      <p:ext uri="{BB962C8B-B14F-4D97-AF65-F5344CB8AC3E}">
        <p14:creationId xmlns:p14="http://schemas.microsoft.com/office/powerpoint/2010/main" val="106745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 think detecting Scots pine blister rust on pines is tricky, consider the enormous challenge posed by finding the pathogen on its many alternate hosts. Although we don't know for sure how broad that host range may be in North America, occurrence of the pathogen on such diverse plants as </a:t>
            </a:r>
            <a:r>
              <a:rPr lang="en-US" i="1" dirty="0" err="1" smtClean="0"/>
              <a:t>Paeonia</a:t>
            </a:r>
            <a:r>
              <a:rPr lang="en-US" i="1" dirty="0" smtClean="0"/>
              <a:t>, </a:t>
            </a:r>
            <a:r>
              <a:rPr lang="en-US" i="1" dirty="0" err="1" smtClean="0"/>
              <a:t>Asclepia</a:t>
            </a:r>
            <a:r>
              <a:rPr lang="en-US" i="1" dirty="0" smtClean="0"/>
              <a:t>, Delphinium</a:t>
            </a:r>
            <a:r>
              <a:rPr lang="en-US" i="1" baseline="0" dirty="0" smtClean="0"/>
              <a:t> </a:t>
            </a:r>
            <a:r>
              <a:rPr lang="en-US" i="0" baseline="0" dirty="0" smtClean="0"/>
              <a:t>and</a:t>
            </a:r>
            <a:r>
              <a:rPr lang="en-US" i="1" baseline="0" dirty="0" smtClean="0"/>
              <a:t> </a:t>
            </a:r>
            <a:r>
              <a:rPr lang="en-US" i="1" dirty="0" smtClean="0"/>
              <a:t>Impatiens</a:t>
            </a:r>
            <a:r>
              <a:rPr lang="en-US" i="1" baseline="0" dirty="0" smtClean="0"/>
              <a:t> </a:t>
            </a:r>
            <a:r>
              <a:rPr lang="en-US" sz="1200" kern="1200" dirty="0" smtClean="0">
                <a:solidFill>
                  <a:schemeClr val="tx1"/>
                </a:solidFill>
                <a:effectLst/>
                <a:latin typeface="+mn-lt"/>
                <a:ea typeface="+mn-ea"/>
                <a:cs typeface="+mn-cs"/>
              </a:rPr>
              <a:t>complicate detection efforts considerably.</a:t>
            </a:r>
            <a:endParaRPr lang="en-US" i="1" dirty="0" smtClean="0"/>
          </a:p>
          <a:p>
            <a:endParaRPr lang="en-US" i="1" dirty="0" smtClean="0"/>
          </a:p>
          <a:p>
            <a:endParaRPr lang="en-US" dirty="0"/>
          </a:p>
        </p:txBody>
      </p:sp>
      <p:sp>
        <p:nvSpPr>
          <p:cNvPr id="4" name="Date Placeholder 3"/>
          <p:cNvSpPr>
            <a:spLocks noGrp="1"/>
          </p:cNvSpPr>
          <p:nvPr>
            <p:ph type="dt" idx="10"/>
          </p:nvPr>
        </p:nvSpPr>
        <p:spPr/>
        <p:txBody>
          <a:bodyPr/>
          <a:lstStyle/>
          <a:p>
            <a:fld id="{EB09893E-131B-4D69-9326-A2F7DDCC23DF}"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15</a:t>
            </a:fld>
            <a:endParaRPr lang="en-US" dirty="0"/>
          </a:p>
        </p:txBody>
      </p:sp>
    </p:spTree>
    <p:extLst>
      <p:ext uri="{BB962C8B-B14F-4D97-AF65-F5344CB8AC3E}">
        <p14:creationId xmlns:p14="http://schemas.microsoft.com/office/powerpoint/2010/main" val="177239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rust diseases are identifiable based on the symptoms they cause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pine-pine gall rust, yellow witches'-broom) while some are identifiable</a:t>
            </a:r>
            <a:r>
              <a:rPr lang="en-US" sz="1200" kern="1200" baseline="0" dirty="0" smtClean="0">
                <a:solidFill>
                  <a:schemeClr val="tx1"/>
                </a:solidFill>
                <a:effectLst/>
                <a:latin typeface="+mn-lt"/>
                <a:ea typeface="+mn-ea"/>
                <a:cs typeface="+mn-cs"/>
              </a:rPr>
              <a:t> by the host they infect (white pine blister rust, scots pine blister rust). </a:t>
            </a:r>
            <a:endParaRPr lang="en-US" sz="1200" kern="1200" dirty="0" smtClean="0">
              <a:solidFill>
                <a:schemeClr val="tx1"/>
              </a:solidFill>
              <a:effectLst/>
              <a:latin typeface="+mn-lt"/>
              <a:ea typeface="+mn-ea"/>
              <a:cs typeface="+mn-cs"/>
            </a:endParaRPr>
          </a:p>
          <a:p>
            <a:pPr marL="0" marR="0" indent="0" algn="l" defTabSz="915772"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577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Still for most, you must actually see “signs” of the pathogen and where</a:t>
            </a:r>
            <a:r>
              <a:rPr lang="en-US" sz="1200" kern="1200" baseline="0" dirty="0" smtClean="0">
                <a:solidFill>
                  <a:schemeClr val="tx1"/>
                </a:solidFill>
                <a:effectLst/>
                <a:latin typeface="+mn-lt"/>
                <a:ea typeface="+mn-ea"/>
                <a:cs typeface="+mn-cs"/>
              </a:rPr>
              <a:t> they are occurring on the plant </a:t>
            </a:r>
            <a:r>
              <a:rPr lang="en-US" sz="1200" kern="1200" dirty="0" smtClean="0">
                <a:solidFill>
                  <a:schemeClr val="tx1"/>
                </a:solidFill>
                <a:effectLst/>
                <a:latin typeface="+mn-lt"/>
                <a:ea typeface="+mn-ea"/>
                <a:cs typeface="+mn-cs"/>
              </a:rPr>
              <a:t>to make a positive ID of the disease or pathogen.   </a:t>
            </a:r>
          </a:p>
          <a:p>
            <a:pPr marL="0" marR="0" indent="0" algn="l" defTabSz="915772"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5772" rtl="0" eaLnBrk="1" fontAlgn="auto" latinLnBrk="0" hangingPunct="1">
              <a:lnSpc>
                <a:spcPct val="100000"/>
              </a:lnSpc>
              <a:spcBef>
                <a:spcPts val="0"/>
              </a:spcBef>
              <a:spcAft>
                <a:spcPts val="0"/>
              </a:spcAft>
              <a:buClrTx/>
              <a:buSzTx/>
              <a:buFontTx/>
              <a:buNone/>
              <a:tabLst/>
              <a:defRPr/>
            </a:pPr>
            <a:endParaRPr lang="en-US" dirty="0" smtClean="0"/>
          </a:p>
          <a:p>
            <a:pPr defTabSz="914307">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16</a:t>
            </a:fld>
            <a:endParaRPr lang="en-US" dirty="0"/>
          </a:p>
        </p:txBody>
      </p:sp>
      <p:sp>
        <p:nvSpPr>
          <p:cNvPr id="6" name="Date Placeholder 5"/>
          <p:cNvSpPr>
            <a:spLocks noGrp="1"/>
          </p:cNvSpPr>
          <p:nvPr>
            <p:ph type="dt" idx="12"/>
          </p:nvPr>
        </p:nvSpPr>
        <p:spPr/>
        <p:txBody>
          <a:bodyPr/>
          <a:lstStyle/>
          <a:p>
            <a:fld id="{2C9F8C4C-A181-432B-BE7F-9A57D01CA2A5}" type="datetime1">
              <a:rPr lang="en-US" smtClean="0"/>
              <a:pPr/>
              <a:t>6/18/2015</a:t>
            </a:fld>
            <a:endParaRPr lang="en-US" dirty="0"/>
          </a:p>
        </p:txBody>
      </p:sp>
    </p:spTree>
    <p:extLst>
      <p:ext uri="{BB962C8B-B14F-4D97-AF65-F5344CB8AC3E}">
        <p14:creationId xmlns:p14="http://schemas.microsoft.com/office/powerpoint/2010/main" val="49480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pines, Scots pine blister rust can cause a range of symptoms including spots on needles, stem swelling, branch flagging, excessive pitch flow and top-kill.  Infection occurs through the needles</a:t>
            </a:r>
            <a:r>
              <a:rPr lang="en-US" baseline="0" dirty="0" smtClean="0"/>
              <a:t> and the earliest potential visual symptom would be the presence of yellow spots on the needles. Sometimes infected trees will not produce this symptom and because this disease is slow to progress symptoms on needles will surely go unnoticed anyway. This is a picture of similar needle symptoms on a white pine seedling infected with white pine blister rust. </a:t>
            </a:r>
          </a:p>
          <a:p>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17</a:t>
            </a:fld>
            <a:endParaRPr lang="en-US" dirty="0"/>
          </a:p>
        </p:txBody>
      </p:sp>
      <p:sp>
        <p:nvSpPr>
          <p:cNvPr id="6" name="Date Placeholder 5"/>
          <p:cNvSpPr>
            <a:spLocks noGrp="1"/>
          </p:cNvSpPr>
          <p:nvPr>
            <p:ph type="dt" idx="12"/>
          </p:nvPr>
        </p:nvSpPr>
        <p:spPr/>
        <p:txBody>
          <a:bodyPr/>
          <a:lstStyle/>
          <a:p>
            <a:fld id="{6E444E5C-89AB-4A58-AEDD-407D1A18F079}" type="datetime1">
              <a:rPr lang="en-US" smtClean="0"/>
              <a:pPr/>
              <a:t>6/18/2015</a:t>
            </a:fld>
            <a:endParaRPr lang="en-US" dirty="0"/>
          </a:p>
        </p:txBody>
      </p:sp>
    </p:spTree>
    <p:extLst>
      <p:ext uri="{BB962C8B-B14F-4D97-AF65-F5344CB8AC3E}">
        <p14:creationId xmlns:p14="http://schemas.microsoft.com/office/powerpoint/2010/main" val="1598597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main stems or large diameter branches (&gt; 5cm), the disease may first </a:t>
            </a:r>
            <a:r>
              <a:rPr lang="en-US" b="0" dirty="0" smtClean="0"/>
              <a:t>appear</a:t>
            </a:r>
            <a:r>
              <a:rPr lang="en-US" b="0" baseline="0" dirty="0" smtClean="0"/>
              <a:t> </a:t>
            </a:r>
            <a:r>
              <a:rPr lang="en-US" b="0" dirty="0" smtClean="0"/>
              <a:t>as a diamond-shaped canker that</a:t>
            </a:r>
            <a:r>
              <a:rPr lang="en-US" b="0" baseline="0" dirty="0" smtClean="0"/>
              <a:t> exudes a lot of resin. </a:t>
            </a:r>
            <a:r>
              <a:rPr lang="en-US" sz="1200" kern="1200" dirty="0" smtClean="0">
                <a:solidFill>
                  <a:schemeClr val="tx1"/>
                </a:solidFill>
                <a:effectLst/>
                <a:latin typeface="+mn-lt"/>
                <a:ea typeface="+mn-ea"/>
                <a:cs typeface="+mn-cs"/>
              </a:rPr>
              <a:t>Main stem cankers typically girdle the tree at the infection site, leaving the top to die. </a:t>
            </a:r>
            <a:r>
              <a:rPr lang="en-US" b="0" dirty="0" smtClean="0"/>
              <a:t>This is where</a:t>
            </a:r>
            <a:r>
              <a:rPr lang="en-US" b="0" baseline="0" dirty="0" smtClean="0"/>
              <a:t> the common name resin-top disease is derived. </a:t>
            </a:r>
            <a:r>
              <a:rPr lang="en-US" sz="1200" kern="1200" dirty="0" smtClean="0">
                <a:solidFill>
                  <a:schemeClr val="tx1"/>
                </a:solidFill>
                <a:effectLst/>
                <a:latin typeface="+mn-lt"/>
                <a:ea typeface="+mn-ea"/>
                <a:cs typeface="+mn-cs"/>
              </a:rPr>
              <a:t>Branch dieback progresses downward as the fungus grows into new live tissues on the stem and attached branches, killing them as it grows. </a:t>
            </a:r>
          </a:p>
          <a:p>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18</a:t>
            </a:fld>
            <a:endParaRPr lang="en-US" dirty="0"/>
          </a:p>
        </p:txBody>
      </p:sp>
      <p:sp>
        <p:nvSpPr>
          <p:cNvPr id="6" name="Date Placeholder 5"/>
          <p:cNvSpPr>
            <a:spLocks noGrp="1"/>
          </p:cNvSpPr>
          <p:nvPr>
            <p:ph type="dt" idx="12"/>
          </p:nvPr>
        </p:nvSpPr>
        <p:spPr/>
        <p:txBody>
          <a:bodyPr/>
          <a:lstStyle/>
          <a:p>
            <a:fld id="{6E444E5C-89AB-4A58-AEDD-407D1A18F079}" type="datetime1">
              <a:rPr lang="en-US" smtClean="0"/>
              <a:pPr/>
              <a:t>6/18/2015</a:t>
            </a:fld>
            <a:endParaRPr lang="en-US" dirty="0"/>
          </a:p>
        </p:txBody>
      </p:sp>
    </p:spTree>
    <p:extLst>
      <p:ext uri="{BB962C8B-B14F-4D97-AF65-F5344CB8AC3E}">
        <p14:creationId xmlns:p14="http://schemas.microsoft.com/office/powerpoint/2010/main" val="159859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Sometimes, dieback of individual branches precedes top kill.  The resulting symptom is called "flagging" but flagging isn't diagnostic in and of itself inasmuch as many other pests and pathogens also cause individual branches to die.</a:t>
            </a:r>
            <a:endParaRPr lang="en-US" dirty="0" smtClean="0"/>
          </a:p>
          <a:p>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19</a:t>
            </a:fld>
            <a:endParaRPr lang="en-US" dirty="0"/>
          </a:p>
        </p:txBody>
      </p:sp>
      <p:sp>
        <p:nvSpPr>
          <p:cNvPr id="6" name="Date Placeholder 5"/>
          <p:cNvSpPr>
            <a:spLocks noGrp="1"/>
          </p:cNvSpPr>
          <p:nvPr>
            <p:ph type="dt" idx="12"/>
          </p:nvPr>
        </p:nvSpPr>
        <p:spPr/>
        <p:txBody>
          <a:bodyPr/>
          <a:lstStyle/>
          <a:p>
            <a:fld id="{6E444E5C-89AB-4A58-AEDD-407D1A18F079}" type="datetime1">
              <a:rPr lang="en-US" smtClean="0"/>
              <a:pPr/>
              <a:t>6/18/2015</a:t>
            </a:fld>
            <a:endParaRPr lang="en-US" dirty="0"/>
          </a:p>
        </p:txBody>
      </p:sp>
    </p:spTree>
    <p:extLst>
      <p:ext uri="{BB962C8B-B14F-4D97-AF65-F5344CB8AC3E}">
        <p14:creationId xmlns:p14="http://schemas.microsoft.com/office/powerpoint/2010/main" val="159859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Scots pine blister rust, also called resin top disease and two</a:t>
            </a:r>
            <a:r>
              <a:rPr lang="en-US" baseline="0" dirty="0" smtClean="0"/>
              <a:t>-</a:t>
            </a:r>
            <a:r>
              <a:rPr lang="en-US" dirty="0" smtClean="0"/>
              <a:t>needle pine blister rust, is a disease that affects several pines with needles in bunches of 2s and 3s, collectively known as "hard" pines.</a:t>
            </a:r>
            <a:r>
              <a:rPr lang="en-US" baseline="0" dirty="0" smtClean="0"/>
              <a:t> </a:t>
            </a:r>
            <a:r>
              <a:rPr lang="en-US" dirty="0" smtClean="0"/>
              <a:t>Scots pine is obviously one of the hard pines but many other common and economically important pines are also potential hosts in North America. These trees are already known to be susceptible to other rust diseases of consequence so likely you </a:t>
            </a:r>
            <a:r>
              <a:rPr lang="en-US" baseline="0" dirty="0" smtClean="0"/>
              <a:t>have experience recognizing some characteristics diagnostic for this group. </a:t>
            </a:r>
            <a:endParaRPr lang="en-US" dirty="0" smtClean="0"/>
          </a:p>
          <a:p>
            <a:pPr defTabSz="915772">
              <a:defRPr/>
            </a:pPr>
            <a:endParaRPr lang="en-US" dirty="0" smtClean="0"/>
          </a:p>
          <a:p>
            <a:pPr defTabSz="915772">
              <a:defRPr/>
            </a:pPr>
            <a:endParaRPr lang="en-US" b="1" dirty="0" smtClean="0"/>
          </a:p>
          <a:p>
            <a:endParaRPr lang="en-US" i="1" dirty="0"/>
          </a:p>
        </p:txBody>
      </p:sp>
      <p:sp>
        <p:nvSpPr>
          <p:cNvPr id="4" name="Date Placeholder 3"/>
          <p:cNvSpPr>
            <a:spLocks noGrp="1"/>
          </p:cNvSpPr>
          <p:nvPr>
            <p:ph type="dt" idx="10"/>
          </p:nvPr>
        </p:nvSpPr>
        <p:spPr/>
        <p:txBody>
          <a:bodyPr/>
          <a:lstStyle/>
          <a:p>
            <a:fld id="{D08A7867-4D51-4B7C-9E58-18F02BDC0B4C}"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a:t>
            </a:fld>
            <a:endParaRPr lang="en-US" dirty="0"/>
          </a:p>
        </p:txBody>
      </p:sp>
    </p:spTree>
    <p:extLst>
      <p:ext uri="{BB962C8B-B14F-4D97-AF65-F5344CB8AC3E}">
        <p14:creationId xmlns:p14="http://schemas.microsoft.com/office/powerpoint/2010/main" val="296032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Several years after initial infection, </a:t>
            </a:r>
            <a:r>
              <a:rPr lang="en-US" sz="1200" i="1" kern="1200" dirty="0" smtClean="0">
                <a:solidFill>
                  <a:schemeClr val="tx1"/>
                </a:solidFill>
                <a:effectLst/>
                <a:latin typeface="+mn-lt"/>
                <a:ea typeface="+mn-ea"/>
                <a:cs typeface="+mn-cs"/>
              </a:rPr>
              <a:t>C. </a:t>
            </a:r>
            <a:r>
              <a:rPr lang="en-US" sz="1200" i="1" kern="1200" dirty="0" err="1" smtClean="0">
                <a:solidFill>
                  <a:schemeClr val="tx1"/>
                </a:solidFill>
                <a:effectLst/>
                <a:latin typeface="+mn-lt"/>
                <a:ea typeface="+mn-ea"/>
                <a:cs typeface="+mn-cs"/>
              </a:rPr>
              <a:t>flaccidum</a:t>
            </a:r>
            <a:r>
              <a:rPr lang="en-US" sz="1200" kern="1200" dirty="0" smtClean="0">
                <a:solidFill>
                  <a:schemeClr val="tx1"/>
                </a:solidFill>
                <a:effectLst/>
                <a:latin typeface="+mn-lt"/>
                <a:ea typeface="+mn-ea"/>
                <a:cs typeface="+mn-cs"/>
              </a:rPr>
              <a:t> produces spores in conspicuous "blisters" on infected bark. The blisters are visible for about a month and during this time, diagnosis of the disease is relatively easy. This will continue </a:t>
            </a:r>
            <a:r>
              <a:rPr lang="en-US" sz="1200" kern="1200" baseline="0" dirty="0" smtClean="0">
                <a:solidFill>
                  <a:schemeClr val="tx1"/>
                </a:solidFill>
                <a:effectLst/>
                <a:latin typeface="+mn-lt"/>
                <a:ea typeface="+mn-ea"/>
                <a:cs typeface="+mn-cs"/>
              </a:rPr>
              <a:t>annually until the tree is completely dead. </a:t>
            </a:r>
            <a:endParaRPr lang="en-US" dirty="0"/>
          </a:p>
        </p:txBody>
      </p:sp>
      <p:sp>
        <p:nvSpPr>
          <p:cNvPr id="4" name="Date Placeholder 3"/>
          <p:cNvSpPr>
            <a:spLocks noGrp="1"/>
          </p:cNvSpPr>
          <p:nvPr>
            <p:ph type="dt" idx="10"/>
          </p:nvPr>
        </p:nvSpPr>
        <p:spPr/>
        <p:txBody>
          <a:bodyPr/>
          <a:lstStyle/>
          <a:p>
            <a:fld id="{EB09893E-131B-4D69-9326-A2F7DDCC23DF}"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20</a:t>
            </a:fld>
            <a:endParaRPr lang="en-US" dirty="0"/>
          </a:p>
        </p:txBody>
      </p:sp>
    </p:spTree>
    <p:extLst>
      <p:ext uri="{BB962C8B-B14F-4D97-AF65-F5344CB8AC3E}">
        <p14:creationId xmlns:p14="http://schemas.microsoft.com/office/powerpoint/2010/main" val="324771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Of course, as is the case with anything from the real world, no two cankers or </a:t>
            </a:r>
            <a:r>
              <a:rPr lang="en-US" sz="1200" kern="1200" dirty="0" err="1" smtClean="0">
                <a:solidFill>
                  <a:schemeClr val="tx1"/>
                </a:solidFill>
                <a:effectLst/>
                <a:latin typeface="+mn-lt"/>
                <a:ea typeface="+mn-ea"/>
                <a:cs typeface="+mn-cs"/>
              </a:rPr>
              <a:t>sporulating</a:t>
            </a:r>
            <a:r>
              <a:rPr lang="en-US" sz="1200" kern="1200" dirty="0" smtClean="0">
                <a:solidFill>
                  <a:schemeClr val="tx1"/>
                </a:solidFill>
                <a:effectLst/>
                <a:latin typeface="+mn-lt"/>
                <a:ea typeface="+mn-ea"/>
                <a:cs typeface="+mn-cs"/>
              </a:rPr>
              <a:t> bark sections are going to look exactly alike. Shown here are a few of the thousands of possibilities.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the complex biology</a:t>
            </a:r>
            <a:r>
              <a:rPr lang="en-US" sz="1200" kern="1200" baseline="0" dirty="0" smtClean="0">
                <a:solidFill>
                  <a:schemeClr val="tx1"/>
                </a:solidFill>
                <a:effectLst/>
                <a:latin typeface="+mn-lt"/>
                <a:ea typeface="+mn-ea"/>
                <a:cs typeface="+mn-cs"/>
              </a:rPr>
              <a:t> from earlier? The s</a:t>
            </a:r>
            <a:r>
              <a:rPr lang="en-US" sz="1200" kern="1200" dirty="0" smtClean="0">
                <a:solidFill>
                  <a:schemeClr val="tx1"/>
                </a:solidFill>
                <a:effectLst/>
                <a:latin typeface="+mn-lt"/>
                <a:ea typeface="+mn-ea"/>
                <a:cs typeface="+mn-cs"/>
              </a:rPr>
              <a:t>pores produced in the pine blisters cannot infect other pines. Instead, they must be blown to nearby alternate host plants; herbaceous plants such as peonies,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impatiens, etc. There the spores infect the leaves and cause completely different (from appearance on pine) symptoms and signs. </a:t>
            </a:r>
            <a:endParaRPr lang="en-US" dirty="0"/>
          </a:p>
        </p:txBody>
      </p:sp>
      <p:sp>
        <p:nvSpPr>
          <p:cNvPr id="4" name="Date Placeholder 3"/>
          <p:cNvSpPr>
            <a:spLocks noGrp="1"/>
          </p:cNvSpPr>
          <p:nvPr>
            <p:ph type="dt" idx="10"/>
          </p:nvPr>
        </p:nvSpPr>
        <p:spPr/>
        <p:txBody>
          <a:bodyPr/>
          <a:lstStyle/>
          <a:p>
            <a:fld id="{58FC429E-778C-459E-8FBE-B6F676144762}"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21</a:t>
            </a:fld>
            <a:endParaRPr lang="en-US" dirty="0"/>
          </a:p>
        </p:txBody>
      </p:sp>
    </p:spTree>
    <p:extLst>
      <p:ext uri="{BB962C8B-B14F-4D97-AF65-F5344CB8AC3E}">
        <p14:creationId xmlns:p14="http://schemas.microsoft.com/office/powerpoint/2010/main" val="1642548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First to appear are yellow leaf spots—which are symptoms. A few days to weeks later, yellow-orange powdery masses of spores appear on the undersides of the spotted leaves—signs</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These spores </a:t>
            </a:r>
            <a:r>
              <a:rPr lang="en-US" sz="1200" i="1" kern="1200" dirty="0" smtClean="0">
                <a:solidFill>
                  <a:schemeClr val="tx1"/>
                </a:solidFill>
                <a:effectLst/>
                <a:latin typeface="+mn-lt"/>
                <a:ea typeface="+mn-ea"/>
                <a:cs typeface="+mn-cs"/>
              </a:rPr>
              <a:t>can</a:t>
            </a:r>
            <a:r>
              <a:rPr lang="en-US" sz="1200" kern="1200" dirty="0" smtClean="0">
                <a:solidFill>
                  <a:schemeClr val="tx1"/>
                </a:solidFill>
                <a:effectLst/>
                <a:latin typeface="+mn-lt"/>
                <a:ea typeface="+mn-ea"/>
                <a:cs typeface="+mn-cs"/>
              </a:rPr>
              <a:t> infect more alternate host leaves and this infection and reinfection cycle will continue for most of the growing season.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As autumn approaches, the powdery spore masses will be replaced with hair-like masses characteristic of a second spore stage. Sometimes, the "hairs" are so prolific that untrained eyes will presume that they are natural leaf hairs. Not so! Within a week or two of appearance of these spore columns, a microscopic third spore stage is produced.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The third spore stage is the one that is blown back to pine to infect new needles and the fungus settles in for the winter.</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22</a:t>
            </a:fld>
            <a:endParaRPr lang="en-US" dirty="0"/>
          </a:p>
        </p:txBody>
      </p:sp>
      <p:sp>
        <p:nvSpPr>
          <p:cNvPr id="6" name="Date Placeholder 5"/>
          <p:cNvSpPr>
            <a:spLocks noGrp="1"/>
          </p:cNvSpPr>
          <p:nvPr>
            <p:ph type="dt" idx="12"/>
          </p:nvPr>
        </p:nvSpPr>
        <p:spPr/>
        <p:txBody>
          <a:bodyPr/>
          <a:lstStyle/>
          <a:p>
            <a:fld id="{6E444E5C-89AB-4A58-AEDD-407D1A18F079}" type="datetime1">
              <a:rPr lang="en-US" smtClean="0"/>
              <a:pPr/>
              <a:t>6/18/2015</a:t>
            </a:fld>
            <a:endParaRPr lang="en-US" dirty="0"/>
          </a:p>
        </p:txBody>
      </p:sp>
    </p:spTree>
    <p:extLst>
      <p:ext uri="{BB962C8B-B14F-4D97-AF65-F5344CB8AC3E}">
        <p14:creationId xmlns:p14="http://schemas.microsoft.com/office/powerpoint/2010/main" val="159859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if the complex lifestyle of </a:t>
            </a:r>
            <a:r>
              <a:rPr lang="en-US" sz="1200" i="1" kern="1200" dirty="0" err="1" smtClean="0">
                <a:solidFill>
                  <a:schemeClr val="tx1"/>
                </a:solidFill>
                <a:effectLst/>
                <a:latin typeface="+mn-lt"/>
                <a:ea typeface="+mn-ea"/>
                <a:cs typeface="+mn-cs"/>
              </a:rPr>
              <a:t>Cronartium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flaccidum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isn't enough to send your head spinning, one can't complete this story without adding yet another complication. There is another fungus, nearly identical in every way to </a:t>
            </a:r>
            <a:r>
              <a:rPr lang="en-US" sz="1200" i="1" kern="1200" dirty="0" smtClean="0">
                <a:solidFill>
                  <a:schemeClr val="tx1"/>
                </a:solidFill>
                <a:effectLst/>
                <a:latin typeface="+mn-lt"/>
                <a:ea typeface="+mn-ea"/>
                <a:cs typeface="+mn-cs"/>
              </a:rPr>
              <a:t>C. </a:t>
            </a:r>
            <a:r>
              <a:rPr lang="en-US" sz="1200" i="1" kern="1200" dirty="0" err="1" smtClean="0">
                <a:solidFill>
                  <a:schemeClr val="tx1"/>
                </a:solidFill>
                <a:effectLst/>
                <a:latin typeface="+mn-lt"/>
                <a:ea typeface="+mn-ea"/>
                <a:cs typeface="+mn-cs"/>
              </a:rPr>
              <a:t>flaccidum</a:t>
            </a:r>
            <a:r>
              <a:rPr lang="en-US" sz="1200" kern="1200" dirty="0" smtClean="0">
                <a:solidFill>
                  <a:schemeClr val="tx1"/>
                </a:solidFill>
                <a:effectLst/>
                <a:latin typeface="+mn-lt"/>
                <a:ea typeface="+mn-ea"/>
                <a:cs typeface="+mn-cs"/>
              </a:rPr>
              <a:t>, that causes the same symptoms and signs on pines but that doesn't have an alternate host. That fungus—</a:t>
            </a:r>
            <a:r>
              <a:rPr lang="en-US" sz="1200" i="1" kern="1200" dirty="0" err="1" smtClean="0">
                <a:solidFill>
                  <a:schemeClr val="tx1"/>
                </a:solidFill>
                <a:effectLst/>
                <a:latin typeface="+mn-lt"/>
                <a:ea typeface="+mn-ea"/>
                <a:cs typeface="+mn-cs"/>
              </a:rPr>
              <a:t>Peridermium</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pini</a:t>
            </a:r>
            <a:r>
              <a:rPr lang="en-US" sz="1200" i="0" kern="1200" dirty="0" smtClean="0">
                <a:solidFill>
                  <a:schemeClr val="tx1"/>
                </a:solidFill>
                <a:effectLst/>
                <a:latin typeface="+mn-lt"/>
                <a:ea typeface="+mn-ea"/>
                <a:cs typeface="+mn-cs"/>
              </a:rPr>
              <a:t>—produces</a:t>
            </a:r>
            <a:r>
              <a:rPr lang="en-US" sz="120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yellow-orange spores on pine bark but the spores can go immediately to new pine needles to cause new infections.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Both fungi are serious threats to tree health and there is no way that you can tell them apart on pines in the field.</a:t>
            </a:r>
            <a:r>
              <a:rPr lang="en-US" sz="1200" i="1" kern="1200" dirty="0" smtClean="0">
                <a:solidFill>
                  <a:schemeClr val="tx1"/>
                </a:solidFill>
                <a:effectLst/>
                <a:latin typeface="+mn-lt"/>
                <a:ea typeface="+mn-ea"/>
                <a:cs typeface="+mn-cs"/>
              </a:rPr>
              <a:t> </a:t>
            </a:r>
            <a:endParaRPr lang="en-US" dirty="0"/>
          </a:p>
        </p:txBody>
      </p:sp>
      <p:sp>
        <p:nvSpPr>
          <p:cNvPr id="4" name="Date Placeholder 3"/>
          <p:cNvSpPr>
            <a:spLocks noGrp="1"/>
          </p:cNvSpPr>
          <p:nvPr>
            <p:ph type="dt" idx="10"/>
          </p:nvPr>
        </p:nvSpPr>
        <p:spPr/>
        <p:txBody>
          <a:bodyPr/>
          <a:lstStyle/>
          <a:p>
            <a:fld id="{D3B5DB71-8E85-4001-9901-A0EAD95F14EA}"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23</a:t>
            </a:fld>
            <a:endParaRPr lang="en-US" dirty="0"/>
          </a:p>
        </p:txBody>
      </p:sp>
    </p:spTree>
    <p:extLst>
      <p:ext uri="{BB962C8B-B14F-4D97-AF65-F5344CB8AC3E}">
        <p14:creationId xmlns:p14="http://schemas.microsoft.com/office/powerpoint/2010/main" val="2938092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 not import live host plants from Europe or Asia which are potential hosts for Scots pine blister rust. If this cannot be avoided</a:t>
            </a:r>
            <a:r>
              <a:rPr lang="en-US" baseline="0" dirty="0" smtClean="0"/>
              <a:t>, i</a:t>
            </a:r>
            <a:r>
              <a:rPr lang="en-US" sz="1200" kern="1200" dirty="0" smtClean="0">
                <a:solidFill>
                  <a:schemeClr val="tx1"/>
                </a:solidFill>
                <a:effectLst/>
                <a:latin typeface="+mn-lt"/>
                <a:ea typeface="+mn-ea"/>
                <a:cs typeface="+mn-cs"/>
              </a:rPr>
              <a:t>solate new plants</a:t>
            </a:r>
            <a:r>
              <a:rPr lang="en-US" sz="1200" kern="1200" baseline="0" dirty="0" smtClean="0">
                <a:solidFill>
                  <a:schemeClr val="tx1"/>
                </a:solidFill>
                <a:effectLst/>
                <a:latin typeface="+mn-lt"/>
                <a:ea typeface="+mn-ea"/>
                <a:cs typeface="+mn-cs"/>
              </a:rPr>
              <a:t> from other plants for 4–5 years.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a:t>
            </a:r>
            <a:r>
              <a:rPr lang="en-US" sz="1200" kern="1200" baseline="0" dirty="0" smtClean="0">
                <a:solidFill>
                  <a:schemeClr val="tx1"/>
                </a:solidFill>
                <a:effectLst/>
                <a:latin typeface="+mn-lt"/>
                <a:ea typeface="+mn-ea"/>
                <a:cs typeface="+mn-cs"/>
              </a:rPr>
              <a:t> two needle and three needle pines in botanical collections and natural areas for Scots pine blister rust.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5772" rtl="0" eaLnBrk="1" fontAlgn="auto" latinLnBrk="0" hangingPunct="1">
              <a:lnSpc>
                <a:spcPct val="100000"/>
              </a:lnSpc>
              <a:spcBef>
                <a:spcPts val="0"/>
              </a:spcBef>
              <a:spcAft>
                <a:spcPts val="0"/>
              </a:spcAft>
              <a:buClrTx/>
              <a:buSzTx/>
              <a:buFontTx/>
              <a:buNone/>
              <a:tabLst/>
              <a:defRPr/>
            </a:pPr>
            <a:r>
              <a:rPr lang="en-US" baseline="0" dirty="0" smtClean="0"/>
              <a:t>Monitor alternate hosts for symptoms and signs of rust. </a:t>
            </a:r>
          </a:p>
          <a:p>
            <a:pPr marL="0" marR="0" indent="0" algn="l" defTabSz="915772"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5772" rtl="0" eaLnBrk="1" fontAlgn="auto" latinLnBrk="0" hangingPunct="1">
              <a:lnSpc>
                <a:spcPct val="100000"/>
              </a:lnSpc>
              <a:spcBef>
                <a:spcPts val="0"/>
              </a:spcBef>
              <a:spcAft>
                <a:spcPts val="0"/>
              </a:spcAft>
              <a:buClrTx/>
              <a:buSzTx/>
              <a:buFontTx/>
              <a:buNone/>
              <a:tabLst/>
              <a:defRPr/>
            </a:pPr>
            <a:r>
              <a:rPr lang="en-US" baseline="0" dirty="0" smtClean="0"/>
              <a:t>Familiarize yourself with any native and introduced rust diseases in your area.</a:t>
            </a:r>
            <a:endParaRPr lang="en-US" dirty="0" smtClean="0"/>
          </a:p>
          <a:p>
            <a:endParaRPr lang="en-US" sz="1200" kern="1200" dirty="0" smtClean="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fld id="{7E369FDE-E2DE-4B87-A242-B7F90A18F2EA}"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24</a:t>
            </a:fld>
            <a:endParaRPr lang="en-US" dirty="0"/>
          </a:p>
        </p:txBody>
      </p:sp>
    </p:spTree>
    <p:extLst>
      <p:ext uri="{BB962C8B-B14F-4D97-AF65-F5344CB8AC3E}">
        <p14:creationId xmlns:p14="http://schemas.microsoft.com/office/powerpoint/2010/main" val="2368966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Tree health care professionals recommend that two needle pines—especially those originating in Europe—be monitored for signs of the pathogen every spring when the spore blisters are most conspicuous. </a:t>
            </a:r>
            <a:r>
              <a:rPr lang="en-US" baseline="0" dirty="0" smtClean="0"/>
              <a:t>Look for fruiting bodies on stems and bark of pine hosts and leaves of alternate host plants. </a:t>
            </a:r>
            <a:r>
              <a:rPr lang="en-US" sz="1200" kern="1200" dirty="0" smtClean="0">
                <a:solidFill>
                  <a:schemeClr val="tx1"/>
                </a:solidFill>
                <a:effectLst/>
                <a:latin typeface="+mn-lt"/>
                <a:ea typeface="+mn-ea"/>
                <a:cs typeface="+mn-cs"/>
              </a:rPr>
              <a:t>Any trees with flagging, resinous cankers, or top dieback should be examined extra carefully, three times at bi-weekly intervals starting when new growth begins.</a:t>
            </a:r>
          </a:p>
          <a:p>
            <a:endParaRPr lang="en-US" sz="1200" kern="1200" dirty="0" smtClean="0">
              <a:solidFill>
                <a:schemeClr val="tx1"/>
              </a:solidFill>
              <a:effectLst/>
              <a:latin typeface="+mn-lt"/>
              <a:ea typeface="+mn-ea"/>
              <a:cs typeface="+mn-cs"/>
            </a:endParaRPr>
          </a:p>
          <a:p>
            <a:r>
              <a:rPr lang="en-US" dirty="0" smtClean="0"/>
              <a:t>Answer these questions to help determine if the symptomatic pine could have Scots pine blister rust: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Who</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hat) species is/are affected?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are the symptoms?</a:t>
            </a:r>
          </a:p>
          <a:p>
            <a:r>
              <a:rPr lang="en-US" baseline="0" dirty="0" smtClean="0"/>
              <a:t>Where on the pine are the signs visible?</a:t>
            </a:r>
          </a:p>
          <a:p>
            <a:endParaRPr lang="en-US" baseline="0" dirty="0" smtClean="0"/>
          </a:p>
          <a:p>
            <a:r>
              <a:rPr lang="en-US" baseline="0" dirty="0" smtClean="0"/>
              <a:t>Who refers to which pine host? Soft pines or five needle pines are not susceptible to Scots pine blister rust. Similar symptoms on a five needle pine could be eliminated. </a:t>
            </a:r>
          </a:p>
          <a:p>
            <a:endParaRPr lang="en-US" dirty="0" smtClean="0"/>
          </a:p>
          <a:p>
            <a:endParaRPr lang="en-US" dirty="0"/>
          </a:p>
        </p:txBody>
      </p:sp>
      <p:sp>
        <p:nvSpPr>
          <p:cNvPr id="4" name="Date Placeholder 3"/>
          <p:cNvSpPr>
            <a:spLocks noGrp="1"/>
          </p:cNvSpPr>
          <p:nvPr>
            <p:ph type="dt" idx="10"/>
          </p:nvPr>
        </p:nvSpPr>
        <p:spPr/>
        <p:txBody>
          <a:bodyPr/>
          <a:lstStyle/>
          <a:p>
            <a:fld id="{5E57FBC6-9A5B-4FB0-8C6A-EFF21E9A6058}"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25</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Date Placeholder 3"/>
          <p:cNvSpPr>
            <a:spLocks noGrp="1"/>
          </p:cNvSpPr>
          <p:nvPr>
            <p:ph type="dt" idx="10"/>
          </p:nvPr>
        </p:nvSpPr>
        <p:spPr/>
        <p:txBody>
          <a:bodyPr/>
          <a:lstStyle/>
          <a:p>
            <a:fld id="{5E57FBC6-9A5B-4FB0-8C6A-EFF21E9A6058}"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26</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the symptoms? Are the symptoms the same as those described in this presentation? </a:t>
            </a:r>
          </a:p>
          <a:p>
            <a:endParaRPr lang="en-US" baseline="0" dirty="0" smtClean="0"/>
          </a:p>
          <a:p>
            <a:r>
              <a:rPr lang="en-US" baseline="0" dirty="0" smtClean="0"/>
              <a:t>Are galls present? Some rust pathogens produce galls but not Scots pine blister rust.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Branch swelling, flagging, copious resin, etc. would be reason to look more closely.</a:t>
            </a:r>
          </a:p>
          <a:p>
            <a:endParaRPr lang="en-US" dirty="0" smtClean="0"/>
          </a:p>
          <a:p>
            <a:endParaRPr lang="en-US" dirty="0"/>
          </a:p>
        </p:txBody>
      </p:sp>
      <p:sp>
        <p:nvSpPr>
          <p:cNvPr id="4" name="Date Placeholder 3"/>
          <p:cNvSpPr>
            <a:spLocks noGrp="1"/>
          </p:cNvSpPr>
          <p:nvPr>
            <p:ph type="dt" idx="10"/>
          </p:nvPr>
        </p:nvSpPr>
        <p:spPr/>
        <p:txBody>
          <a:bodyPr/>
          <a:lstStyle/>
          <a:p>
            <a:fld id="{5E57FBC6-9A5B-4FB0-8C6A-EFF21E9A6058}"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27</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on the pine are the signs visible? Scots pine blister rust</a:t>
            </a:r>
            <a:r>
              <a:rPr lang="en-US" baseline="0" dirty="0" smtClean="0"/>
              <a:t> is a </a:t>
            </a:r>
            <a:r>
              <a:rPr lang="en-US" b="1" u="sng" baseline="0" dirty="0" smtClean="0"/>
              <a:t>stem</a:t>
            </a:r>
            <a:r>
              <a:rPr lang="en-US" baseline="0" dirty="0" smtClean="0"/>
              <a:t> rust that means that the signs will be visible on the stems and branches. Some other rusts only affect needles or cones.</a:t>
            </a:r>
          </a:p>
          <a:p>
            <a:endParaRPr lang="en-US" dirty="0" smtClean="0"/>
          </a:p>
          <a:p>
            <a:endParaRPr lang="en-US" dirty="0"/>
          </a:p>
        </p:txBody>
      </p:sp>
      <p:sp>
        <p:nvSpPr>
          <p:cNvPr id="4" name="Date Placeholder 3"/>
          <p:cNvSpPr>
            <a:spLocks noGrp="1"/>
          </p:cNvSpPr>
          <p:nvPr>
            <p:ph type="dt" idx="10"/>
          </p:nvPr>
        </p:nvSpPr>
        <p:spPr/>
        <p:txBody>
          <a:bodyPr/>
          <a:lstStyle/>
          <a:p>
            <a:fld id="{5E57FBC6-9A5B-4FB0-8C6A-EFF21E9A6058}"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28</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29</a:t>
            </a:fld>
            <a:endParaRPr lang="en-US" dirty="0"/>
          </a:p>
        </p:txBody>
      </p:sp>
      <p:sp>
        <p:nvSpPr>
          <p:cNvPr id="6" name="Date Placeholder 5"/>
          <p:cNvSpPr>
            <a:spLocks noGrp="1"/>
          </p:cNvSpPr>
          <p:nvPr>
            <p:ph type="dt" idx="12"/>
          </p:nvPr>
        </p:nvSpPr>
        <p:spPr/>
        <p:txBody>
          <a:bodyPr/>
          <a:lstStyle/>
          <a:p>
            <a:fld id="{DB9BC63D-9847-434B-94ED-675648737FEA}" type="datetime1">
              <a:rPr lang="en-US" smtClean="0"/>
              <a:pPr/>
              <a:t>6/18/2015</a:t>
            </a:fld>
            <a:endParaRPr lang="en-US" dirty="0"/>
          </a:p>
        </p:txBody>
      </p:sp>
    </p:spTree>
    <p:extLst>
      <p:ext uri="{BB962C8B-B14F-4D97-AF65-F5344CB8AC3E}">
        <p14:creationId xmlns:p14="http://schemas.microsoft.com/office/powerpoint/2010/main" val="140350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7" rtl="0" eaLnBrk="1" fontAlgn="auto" latinLnBrk="0" hangingPunct="1">
              <a:lnSpc>
                <a:spcPct val="100000"/>
              </a:lnSpc>
              <a:spcBef>
                <a:spcPts val="0"/>
              </a:spcBef>
              <a:spcAft>
                <a:spcPts val="0"/>
              </a:spcAft>
              <a:buClrTx/>
              <a:buSzTx/>
              <a:buFontTx/>
              <a:buNone/>
              <a:tabLst/>
              <a:defRPr/>
            </a:pPr>
            <a:r>
              <a:rPr lang="en-US" sz="1100" dirty="0" smtClean="0"/>
              <a:t>In this presentation you will learn the history</a:t>
            </a:r>
            <a:r>
              <a:rPr lang="en-US" sz="1100" baseline="0" dirty="0" smtClean="0"/>
              <a:t> of </a:t>
            </a:r>
            <a:r>
              <a:rPr lang="en-US" sz="1100" dirty="0" smtClean="0"/>
              <a:t>Scots pine blister rust and discuss its potential impact if it is introduced to North America. You will also learn about</a:t>
            </a:r>
            <a:r>
              <a:rPr lang="en-US" sz="1100" baseline="0" dirty="0" smtClean="0"/>
              <a:t> the biology of the pathogens and their most likely pathways </a:t>
            </a:r>
            <a:r>
              <a:rPr lang="en-US" sz="1100" dirty="0" smtClean="0"/>
              <a:t>for introduction into the US.</a:t>
            </a:r>
            <a:r>
              <a:rPr lang="en-US" sz="1100" baseline="0" dirty="0" smtClean="0"/>
              <a:t> </a:t>
            </a:r>
          </a:p>
          <a:p>
            <a:pPr marL="0" marR="0" indent="0" algn="l" defTabSz="914307" rtl="0" eaLnBrk="1" fontAlgn="auto" latinLnBrk="0" hangingPunct="1">
              <a:lnSpc>
                <a:spcPct val="100000"/>
              </a:lnSpc>
              <a:spcBef>
                <a:spcPts val="0"/>
              </a:spcBef>
              <a:spcAft>
                <a:spcPts val="0"/>
              </a:spcAft>
              <a:buClrTx/>
              <a:buSzTx/>
              <a:buFontTx/>
              <a:buNone/>
              <a:tabLst/>
              <a:defRPr/>
            </a:pPr>
            <a:endParaRPr lang="en-US" sz="1100" baseline="0" dirty="0" smtClean="0"/>
          </a:p>
          <a:p>
            <a:pPr marL="0" marR="0" indent="0" algn="l" defTabSz="914307" rtl="0" eaLnBrk="1" fontAlgn="auto" latinLnBrk="0" hangingPunct="1">
              <a:lnSpc>
                <a:spcPct val="100000"/>
              </a:lnSpc>
              <a:spcBef>
                <a:spcPts val="0"/>
              </a:spcBef>
              <a:spcAft>
                <a:spcPts val="0"/>
              </a:spcAft>
              <a:buClrTx/>
              <a:buSzTx/>
              <a:buFontTx/>
              <a:buNone/>
              <a:tabLst/>
              <a:defRPr/>
            </a:pPr>
            <a:r>
              <a:rPr lang="en-US" sz="1100" dirty="0" smtClean="0"/>
              <a:t>Additionally we will cover the hosts likely to be associated</a:t>
            </a:r>
            <a:r>
              <a:rPr lang="en-US" sz="1100" baseline="0" dirty="0" smtClean="0"/>
              <a:t> with this disease, </a:t>
            </a:r>
            <a:r>
              <a:rPr lang="en-US" sz="1100" dirty="0" smtClean="0"/>
              <a:t>how to recognize signs and symptoms and what to do if you suspect that a plant may have it. </a:t>
            </a:r>
          </a:p>
          <a:p>
            <a:pPr marL="0" marR="0" indent="0" algn="l" defTabSz="914307"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ECB7C1C3-3261-4481-9E96-F09C2B1B71E3}" type="datetime1">
              <a:rPr lang="en-US" smtClean="0"/>
              <a:pPr/>
              <a:t>6/18/2015</a:t>
            </a:fld>
            <a:endParaRPr lang="en-US" dirty="0"/>
          </a:p>
        </p:txBody>
      </p:sp>
    </p:spTree>
    <p:extLst>
      <p:ext uri="{BB962C8B-B14F-4D97-AF65-F5344CB8AC3E}">
        <p14:creationId xmlns:p14="http://schemas.microsoft.com/office/powerpoint/2010/main" val="3437000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NPDN’s sample submission module and c</a:t>
            </a:r>
            <a:r>
              <a:rPr lang="en-US" dirty="0" smtClean="0"/>
              <a:t>ontact your state diagnostician if you have sample collecting or packaging questions.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30</a:t>
            </a:fld>
            <a:endParaRPr lang="en-US" dirty="0"/>
          </a:p>
        </p:txBody>
      </p:sp>
      <p:sp>
        <p:nvSpPr>
          <p:cNvPr id="6" name="Date Placeholder 5"/>
          <p:cNvSpPr>
            <a:spLocks noGrp="1"/>
          </p:cNvSpPr>
          <p:nvPr>
            <p:ph type="dt" idx="12"/>
          </p:nvPr>
        </p:nvSpPr>
        <p:spPr/>
        <p:txBody>
          <a:bodyPr/>
          <a:lstStyle/>
          <a:p>
            <a:fld id="{1FAAC38F-8A64-4150-82D2-B6AE456D791A}" type="datetime1">
              <a:rPr lang="en-US" smtClean="0"/>
              <a:pPr/>
              <a:t>6/18/2015</a:t>
            </a:fld>
            <a:endParaRPr lang="en-US" dirty="0"/>
          </a:p>
        </p:txBody>
      </p:sp>
    </p:spTree>
    <p:extLst>
      <p:ext uri="{BB962C8B-B14F-4D97-AF65-F5344CB8AC3E}">
        <p14:creationId xmlns:p14="http://schemas.microsoft.com/office/powerpoint/2010/main" val="1066113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31</a:t>
            </a:fld>
            <a:endParaRPr lang="en-US" dirty="0"/>
          </a:p>
        </p:txBody>
      </p:sp>
      <p:sp>
        <p:nvSpPr>
          <p:cNvPr id="6" name="Date Placeholder 5"/>
          <p:cNvSpPr>
            <a:spLocks noGrp="1"/>
          </p:cNvSpPr>
          <p:nvPr>
            <p:ph type="dt" idx="12"/>
          </p:nvPr>
        </p:nvSpPr>
        <p:spPr/>
        <p:txBody>
          <a:bodyPr/>
          <a:lstStyle/>
          <a:p>
            <a:fld id="{0495F839-EF04-4731-87EC-B0A041E1CA10}" type="datetime1">
              <a:rPr lang="en-US" smtClean="0"/>
              <a:pPr/>
              <a:t>6/18/2015</a:t>
            </a:fld>
            <a:endParaRPr lang="en-US" dirty="0"/>
          </a:p>
        </p:txBody>
      </p:sp>
    </p:spTree>
    <p:extLst>
      <p:ext uri="{BB962C8B-B14F-4D97-AF65-F5344CB8AC3E}">
        <p14:creationId xmlns:p14="http://schemas.microsoft.com/office/powerpoint/2010/main" val="2865951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1E2FD1B4-C040-417F-A224-629EA27D9685}" type="datetime1">
              <a:rPr lang="en-US" smtClean="0"/>
              <a:pPr/>
              <a:t>6/18/2015</a:t>
            </a:fld>
            <a:endParaRPr lang="en-US" dirty="0"/>
          </a:p>
        </p:txBody>
      </p:sp>
    </p:spTree>
    <p:extLst>
      <p:ext uri="{BB962C8B-B14F-4D97-AF65-F5344CB8AC3E}">
        <p14:creationId xmlns:p14="http://schemas.microsoft.com/office/powerpoint/2010/main" val="2129090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3FA7E98B-2730-4D09-8CD1-92EA0AB8D826}" type="datetime1">
              <a:rPr lang="en-US" smtClean="0"/>
              <a:pPr/>
              <a:t>6/18/2015</a:t>
            </a:fld>
            <a:endParaRPr lang="en-US" dirty="0"/>
          </a:p>
        </p:txBody>
      </p:sp>
    </p:spTree>
    <p:extLst>
      <p:ext uri="{BB962C8B-B14F-4D97-AF65-F5344CB8AC3E}">
        <p14:creationId xmlns:p14="http://schemas.microsoft.com/office/powerpoint/2010/main" val="2136452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3FA7E98B-2730-4D09-8CD1-92EA0AB8D826}" type="datetime1">
              <a:rPr lang="en-US" smtClean="0"/>
              <a:pPr/>
              <a:t>6/18/2015</a:t>
            </a:fld>
            <a:endParaRPr lang="en-US" dirty="0"/>
          </a:p>
        </p:txBody>
      </p:sp>
    </p:spTree>
    <p:extLst>
      <p:ext uri="{BB962C8B-B14F-4D97-AF65-F5344CB8AC3E}">
        <p14:creationId xmlns:p14="http://schemas.microsoft.com/office/powerpoint/2010/main" val="213645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827F7FDC-E298-4792-90C1-9FE20ABAD477}" type="datetime1">
              <a:rPr lang="en-US" smtClean="0"/>
              <a:pPr/>
              <a:t>6/18/2015</a:t>
            </a:fld>
            <a:endParaRPr lang="en-US" dirty="0"/>
          </a:p>
        </p:txBody>
      </p:sp>
    </p:spTree>
    <p:extLst>
      <p:ext uri="{BB962C8B-B14F-4D97-AF65-F5344CB8AC3E}">
        <p14:creationId xmlns:p14="http://schemas.microsoft.com/office/powerpoint/2010/main" val="530489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827F7FDC-E298-4792-90C1-9FE20ABAD477}" type="datetime1">
              <a:rPr lang="en-US" smtClean="0"/>
              <a:pPr/>
              <a:t>6/18/2015</a:t>
            </a:fld>
            <a:endParaRPr lang="en-US" dirty="0"/>
          </a:p>
        </p:txBody>
      </p:sp>
    </p:spTree>
    <p:extLst>
      <p:ext uri="{BB962C8B-B14F-4D97-AF65-F5344CB8AC3E}">
        <p14:creationId xmlns:p14="http://schemas.microsoft.com/office/powerpoint/2010/main" val="530489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believe that the never ending battle to slow or stop exotic pest and pathogen introductions can best be waged by the combined efforts of two organizations with similar goals.</a:t>
            </a:r>
          </a:p>
          <a:p>
            <a:endParaRPr lang="en-US" sz="1100" dirty="0"/>
          </a:p>
          <a:p>
            <a:r>
              <a:rPr lang="en-US" sz="1100" dirty="0"/>
              <a:t>The partnership, dubbed the Sentinel Plant Network is a cooperative project between the American Public Gardens Association (APGA) and the National Plant Diagnostic Network (NPDN) with funds for cementing the union coming from USDA-APHIS.</a:t>
            </a:r>
          </a:p>
          <a:p>
            <a:endParaRPr lang="en-US" sz="1100" dirty="0"/>
          </a:p>
          <a:p>
            <a:pPr defTabSz="915302">
              <a:defRPr/>
            </a:pPr>
            <a:r>
              <a:rPr lang="en-US" sz="1100" dirty="0"/>
              <a:t>The Sentinel Plant Network is expected to enhance diagnostic capabilities via improved communication between public gardens and expert diagnostic facilities with access to advanced technologies.</a:t>
            </a:r>
          </a:p>
        </p:txBody>
      </p:sp>
      <p:sp>
        <p:nvSpPr>
          <p:cNvPr id="4" name="Slide Number Placeholder 3"/>
          <p:cNvSpPr>
            <a:spLocks noGrp="1"/>
          </p:cNvSpPr>
          <p:nvPr>
            <p:ph type="sldNum" sz="quarter" idx="10"/>
          </p:nvPr>
        </p:nvSpPr>
        <p:spPr/>
        <p:txBody>
          <a:bodyPr/>
          <a:lstStyle/>
          <a:p>
            <a:fld id="{EBB57A5C-E37E-4CC4-ADA7-F5AB6AC80008}"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smtClean="0"/>
              <a:t>v. 8/5/11</a:t>
            </a:r>
            <a:endParaRPr lang="en-US" dirty="0"/>
          </a:p>
        </p:txBody>
      </p:sp>
    </p:spTree>
    <p:extLst>
      <p:ext uri="{BB962C8B-B14F-4D97-AF65-F5344CB8AC3E}">
        <p14:creationId xmlns:p14="http://schemas.microsoft.com/office/powerpoint/2010/main" val="62138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F4604EE1-7DA5-4CEF-9561-B088389CE515}" type="datetime1">
              <a:rPr lang="en-US" smtClean="0"/>
              <a:pPr/>
              <a:t>6/18/2015</a:t>
            </a:fld>
            <a:endParaRPr lang="en-US" dirty="0"/>
          </a:p>
        </p:txBody>
      </p:sp>
    </p:spTree>
    <p:extLst>
      <p:ext uri="{BB962C8B-B14F-4D97-AF65-F5344CB8AC3E}">
        <p14:creationId xmlns:p14="http://schemas.microsoft.com/office/powerpoint/2010/main" val="42900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Blister rusts have long been major factors in reducing forest productivity. </a:t>
            </a:r>
            <a:r>
              <a:rPr lang="en-US" dirty="0" smtClean="0"/>
              <a:t>Scots pine blister rust is widely distributed across Eurasia and </a:t>
            </a:r>
            <a:r>
              <a:rPr lang="en-US" baseline="0" dirty="0" smtClean="0"/>
              <a:t>has been described as “severe,” “rapidly advancing” and “dangerous.” The disease </a:t>
            </a:r>
            <a:r>
              <a:rPr lang="en-US" sz="1200" kern="1200" dirty="0" smtClean="0">
                <a:solidFill>
                  <a:schemeClr val="tx1"/>
                </a:solidFill>
                <a:effectLst/>
                <a:latin typeface="+mn-lt"/>
                <a:ea typeface="+mn-ea"/>
                <a:cs typeface="+mn-cs"/>
              </a:rPr>
              <a:t>caused catastrophic losses in some Mediterranean region forests in the </a:t>
            </a:r>
            <a:r>
              <a:rPr lang="en-US" baseline="0" dirty="0" smtClean="0"/>
              <a:t>1960’s and 1970’s (CPHST Pest Datasheet).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Although the disease has not been detected in North America, many susceptible trees in temperate forests of North America and the Southern </a:t>
            </a:r>
            <a:r>
              <a:rPr lang="en-US" sz="1200" kern="1200" dirty="0" smtClean="0">
                <a:solidFill>
                  <a:schemeClr val="tx1"/>
                </a:solidFill>
                <a:effectLst/>
                <a:latin typeface="+mn-lt"/>
                <a:ea typeface="+mn-ea"/>
                <a:cs typeface="+mn-cs"/>
              </a:rPr>
              <a:t>Hemisphere could be at risk if it were to be introduced</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4</a:t>
            </a:fld>
            <a:endParaRPr lang="en-US" dirty="0"/>
          </a:p>
        </p:txBody>
      </p:sp>
      <p:sp>
        <p:nvSpPr>
          <p:cNvPr id="6" name="Date Placeholder 5"/>
          <p:cNvSpPr>
            <a:spLocks noGrp="1"/>
          </p:cNvSpPr>
          <p:nvPr>
            <p:ph type="dt" idx="12"/>
          </p:nvPr>
        </p:nvSpPr>
        <p:spPr/>
        <p:txBody>
          <a:bodyPr/>
          <a:lstStyle/>
          <a:p>
            <a:fld id="{723AB038-D7B1-49DD-A42C-11ABFEDA3CFB}" type="datetime1">
              <a:rPr lang="en-US" smtClean="0"/>
              <a:pPr/>
              <a:t>6/18/2015</a:t>
            </a:fld>
            <a:endParaRPr lang="en-US" dirty="0"/>
          </a:p>
        </p:txBody>
      </p:sp>
    </p:spTree>
    <p:extLst>
      <p:ext uri="{BB962C8B-B14F-4D97-AF65-F5344CB8AC3E}">
        <p14:creationId xmlns:p14="http://schemas.microsoft.com/office/powerpoint/2010/main" val="77458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USDA plant pathologists and other scientists have assessed the potential impacts that Scots pine blister rust could have on our commercial forest and natural ecosystems and have identified it as a serious threat. As you will soon see, early symptoms and signs of the disease are so subtle that the potential for introduction on plant material through international trade is very high.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5</a:t>
            </a:fld>
            <a:endParaRPr lang="en-US" dirty="0"/>
          </a:p>
        </p:txBody>
      </p:sp>
      <p:sp>
        <p:nvSpPr>
          <p:cNvPr id="6" name="Date Placeholder 5"/>
          <p:cNvSpPr>
            <a:spLocks noGrp="1"/>
          </p:cNvSpPr>
          <p:nvPr>
            <p:ph type="dt" idx="12"/>
          </p:nvPr>
        </p:nvSpPr>
        <p:spPr/>
        <p:txBody>
          <a:bodyPr/>
          <a:lstStyle/>
          <a:p>
            <a:fld id="{5E7A66FA-02C1-47BC-AC3B-627F97689C67}"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North America, </a:t>
            </a:r>
            <a:r>
              <a:rPr lang="en-US" b="0" baseline="0" dirty="0" smtClean="0"/>
              <a:t>there are </a:t>
            </a:r>
            <a:r>
              <a:rPr lang="en-US" strike="noStrike" baseline="0" dirty="0" smtClean="0"/>
              <a:t>many</a:t>
            </a:r>
            <a:r>
              <a:rPr lang="en-US" baseline="0" dirty="0" smtClean="0"/>
              <a:t> hard pine tree species which could be susceptible to Scots pine blister rust. If Scots pine blister rust were to be introduced into North America and only infect Eurasian host species, the disease would still significantly impact the nursery and Christmas tree industries.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6</a:t>
            </a:fld>
            <a:endParaRPr lang="en-US" dirty="0"/>
          </a:p>
        </p:txBody>
      </p:sp>
      <p:sp>
        <p:nvSpPr>
          <p:cNvPr id="6" name="Date Placeholder 5"/>
          <p:cNvSpPr>
            <a:spLocks noGrp="1"/>
          </p:cNvSpPr>
          <p:nvPr>
            <p:ph type="dt" idx="12"/>
          </p:nvPr>
        </p:nvSpPr>
        <p:spPr/>
        <p:txBody>
          <a:bodyPr/>
          <a:lstStyle/>
          <a:p>
            <a:fld id="{5E7A66FA-02C1-47BC-AC3B-627F97689C67}"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give you some idea of what could be a stake in North America, consider the impact of white pine blister rust since it's introduction to the continent in the early 1900s. Five needled pines—the</a:t>
            </a:r>
            <a:r>
              <a:rPr lang="en-US" baseline="0" dirty="0" smtClean="0"/>
              <a:t> </a:t>
            </a:r>
            <a:r>
              <a:rPr lang="en-US" dirty="0" smtClean="0"/>
              <a:t>preferred hosts of that pathogen—have</a:t>
            </a:r>
            <a:r>
              <a:rPr lang="en-US" baseline="0" dirty="0" smtClean="0"/>
              <a:t> </a:t>
            </a:r>
            <a:r>
              <a:rPr lang="en-US" dirty="0" smtClean="0"/>
              <a:t>been severely impacted with timber losses alone estimated to be over $1 billion.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addition to impacts on forest productivity, Scots pine blister rust would also likely damage trees planted for watershed stabilization and wildlife habitat; thus leading to increased erosion and decreased diversity of forest fauna.</a:t>
            </a:r>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7</a:t>
            </a:fld>
            <a:endParaRPr lang="en-US" dirty="0"/>
          </a:p>
        </p:txBody>
      </p:sp>
      <p:sp>
        <p:nvSpPr>
          <p:cNvPr id="6" name="Date Placeholder 5"/>
          <p:cNvSpPr>
            <a:spLocks noGrp="1"/>
          </p:cNvSpPr>
          <p:nvPr>
            <p:ph type="dt" idx="12"/>
          </p:nvPr>
        </p:nvSpPr>
        <p:spPr/>
        <p:txBody>
          <a:bodyPr/>
          <a:lstStyle/>
          <a:p>
            <a:fld id="{5E7A66FA-02C1-47BC-AC3B-627F97689C67}"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Scots pine blister rust is caused by </a:t>
            </a:r>
            <a:r>
              <a:rPr lang="en-US" sz="1200" i="1" kern="1200" dirty="0" err="1" smtClean="0">
                <a:solidFill>
                  <a:schemeClr val="tx1"/>
                </a:solidFill>
                <a:effectLst/>
                <a:latin typeface="+mn-lt"/>
                <a:ea typeface="+mn-ea"/>
                <a:cs typeface="+mn-cs"/>
              </a:rPr>
              <a:t>Cronartium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flaccidum</a:t>
            </a:r>
            <a:r>
              <a:rPr lang="en-US" sz="1200" kern="1200" dirty="0" smtClean="0">
                <a:solidFill>
                  <a:schemeClr val="tx1"/>
                </a:solidFill>
                <a:effectLst/>
                <a:latin typeface="+mn-lt"/>
                <a:ea typeface="+mn-ea"/>
                <a:cs typeface="+mn-cs"/>
              </a:rPr>
              <a:t>, a fungus that grows in living bark of host trees. </a:t>
            </a:r>
            <a:r>
              <a:rPr lang="en-US" baseline="0" dirty="0" smtClean="0"/>
              <a:t>Rusts get their name from the rust colored spores that are produced on infected host plants. Typically, d</a:t>
            </a:r>
            <a:r>
              <a:rPr lang="en-US" dirty="0" smtClean="0"/>
              <a:t>isease symptoms are most clearly recognized at the spore stage, when lesions with orange blisters form on specific</a:t>
            </a:r>
            <a:r>
              <a:rPr lang="en-US" baseline="0" dirty="0" smtClean="0"/>
              <a:t> parts of the plant</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Scots pine blister</a:t>
            </a:r>
            <a:r>
              <a:rPr lang="en-US" baseline="0" dirty="0" smtClean="0"/>
              <a:t> rust, the most recognizable spore stage occurs on pine stems and branches. These </a:t>
            </a:r>
            <a:r>
              <a:rPr lang="en-US" dirty="0" smtClean="0"/>
              <a:t>lesions may spread around and along the stem, creating a canker which eventually kills the part of the tree above the lesion </a:t>
            </a:r>
            <a:r>
              <a:rPr lang="en-US" sz="1200" kern="1200" dirty="0" smtClean="0">
                <a:solidFill>
                  <a:schemeClr val="tx1"/>
                </a:solidFill>
                <a:effectLst/>
                <a:latin typeface="+mn-lt"/>
                <a:ea typeface="+mn-ea"/>
                <a:cs typeface="+mn-cs"/>
              </a:rPr>
              <a:t>by blocking transport of sugars, water, growth hormones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other vital chemicals.</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pathogen survives as mycelium within the vascular system of host plants.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8</a:t>
            </a:fld>
            <a:endParaRPr lang="en-US" dirty="0"/>
          </a:p>
        </p:txBody>
      </p:sp>
      <p:sp>
        <p:nvSpPr>
          <p:cNvPr id="6" name="Date Placeholder 5"/>
          <p:cNvSpPr>
            <a:spLocks noGrp="1"/>
          </p:cNvSpPr>
          <p:nvPr>
            <p:ph type="dt" idx="12"/>
          </p:nvPr>
        </p:nvSpPr>
        <p:spPr/>
        <p:txBody>
          <a:bodyPr/>
          <a:lstStyle/>
          <a:p>
            <a:fld id="{AAE21690-568C-4560-B1C6-986EF59BFBB0}" type="datetime1">
              <a:rPr lang="en-US" smtClean="0"/>
              <a:pPr/>
              <a:t>6/18/2015</a:t>
            </a:fld>
            <a:endParaRPr lang="en-US" dirty="0"/>
          </a:p>
        </p:txBody>
      </p:sp>
    </p:spTree>
    <p:extLst>
      <p:ext uri="{BB962C8B-B14F-4D97-AF65-F5344CB8AC3E}">
        <p14:creationId xmlns:p14="http://schemas.microsoft.com/office/powerpoint/2010/main" val="480957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Rust</a:t>
            </a:r>
            <a:r>
              <a:rPr lang="en-US" baseline="0" dirty="0" smtClean="0"/>
              <a:t> fungi</a:t>
            </a:r>
            <a:r>
              <a:rPr lang="en-US" dirty="0" smtClean="0"/>
              <a:t> are</a:t>
            </a:r>
            <a:r>
              <a:rPr lang="en-US" baseline="0" dirty="0" smtClean="0"/>
              <a:t> highly specialized obligate </a:t>
            </a:r>
            <a:r>
              <a:rPr lang="en-US" baseline="0" dirty="0" err="1" smtClean="0"/>
              <a:t>biotrophs</a:t>
            </a:r>
            <a:r>
              <a:rPr lang="en-US" baseline="0" dirty="0" smtClean="0"/>
              <a:t> which means that they require a living host in order to complete their life cycle. They </a:t>
            </a:r>
            <a:r>
              <a:rPr lang="en-US" dirty="0" smtClean="0"/>
              <a:t>are </a:t>
            </a:r>
            <a:r>
              <a:rPr lang="en-US" sz="1200" kern="1200" dirty="0" smtClean="0">
                <a:solidFill>
                  <a:schemeClr val="tx1"/>
                </a:solidFill>
                <a:effectLst/>
                <a:latin typeface="+mn-lt"/>
                <a:ea typeface="+mn-ea"/>
                <a:cs typeface="+mn-cs"/>
              </a:rPr>
              <a:t>uniquely complex in part because they typically have</a:t>
            </a:r>
            <a:r>
              <a:rPr lang="en-US" sz="1200" kern="1200" baseline="0" dirty="0" smtClean="0">
                <a:solidFill>
                  <a:schemeClr val="tx1"/>
                </a:solidFill>
                <a:effectLst/>
                <a:latin typeface="+mn-lt"/>
                <a:ea typeface="+mn-ea"/>
                <a:cs typeface="+mn-cs"/>
              </a:rPr>
              <a:t> between three and five </a:t>
            </a:r>
            <a:r>
              <a:rPr lang="en-US" sz="1200" kern="1200" dirty="0" smtClean="0">
                <a:solidFill>
                  <a:schemeClr val="tx1"/>
                </a:solidFill>
                <a:effectLst/>
                <a:latin typeface="+mn-lt"/>
                <a:ea typeface="+mn-ea"/>
                <a:cs typeface="+mn-cs"/>
              </a:rPr>
              <a:t>distinctly different spore stages. Each “stage” is morphologically different from the other stages of the same organism and the only way you would think to associate one with another is through published descriptions and personal experience.</a:t>
            </a:r>
          </a:p>
          <a:p>
            <a:endParaRPr lang="en-US" sz="1200" kern="1200" dirty="0" smtClean="0">
              <a:solidFill>
                <a:schemeClr val="tx1"/>
              </a:solidFill>
              <a:effectLst/>
              <a:latin typeface="+mn-lt"/>
              <a:ea typeface="+mn-ea"/>
              <a:cs typeface="+mn-cs"/>
            </a:endParaRPr>
          </a:p>
          <a:p>
            <a:r>
              <a:rPr lang="en-US" dirty="0" smtClean="0"/>
              <a:t>Additionally,</a:t>
            </a:r>
            <a:r>
              <a:rPr lang="en-US" baseline="0" dirty="0" smtClean="0"/>
              <a:t> some rust pathogens require two unrelated hosts for completion of the cycle while others are able to complete the life cycle on one host species. </a:t>
            </a:r>
            <a:endParaRPr lang="en-US" i="0" dirty="0" smtClean="0"/>
          </a:p>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9</a:t>
            </a:fld>
            <a:endParaRPr lang="en-US" dirty="0"/>
          </a:p>
        </p:txBody>
      </p:sp>
      <p:sp>
        <p:nvSpPr>
          <p:cNvPr id="6" name="Date Placeholder 5"/>
          <p:cNvSpPr>
            <a:spLocks noGrp="1"/>
          </p:cNvSpPr>
          <p:nvPr>
            <p:ph type="dt" idx="12"/>
          </p:nvPr>
        </p:nvSpPr>
        <p:spPr/>
        <p:txBody>
          <a:bodyPr/>
          <a:lstStyle/>
          <a:p>
            <a:fld id="{AAE21690-568C-4560-B1C6-986EF59BFBB0}" type="datetime1">
              <a:rPr lang="en-US" smtClean="0"/>
              <a:pPr/>
              <a:t>6/18/2015</a:t>
            </a:fld>
            <a:endParaRPr lang="en-US" dirty="0"/>
          </a:p>
        </p:txBody>
      </p:sp>
    </p:spTree>
    <p:extLst>
      <p:ext uri="{BB962C8B-B14F-4D97-AF65-F5344CB8AC3E}">
        <p14:creationId xmlns:p14="http://schemas.microsoft.com/office/powerpoint/2010/main" val="48095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52600"/>
          </a:xfrm>
        </p:spPr>
        <p:txBody>
          <a:bodyPr>
            <a:normAutofit/>
          </a:bodyPr>
          <a:lstStyle>
            <a:lvl1pPr>
              <a:defRPr sz="40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32B3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77255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10"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11"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5807416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838200" y="3352799"/>
            <a:ext cx="7848600" cy="2773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10"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12"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28290177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9"/>
            <a:ext cx="9144000"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10"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38155484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3575050" y="304800"/>
            <a:ext cx="52641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2627313"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8"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35044549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391400" y="6356350"/>
            <a:ext cx="1600200" cy="365125"/>
          </a:xfrm>
          <a:prstGeom prst="rect">
            <a:avLst/>
          </a:prstGeom>
        </p:spPr>
        <p:txBody>
          <a:bodyPr/>
          <a:lstStyle>
            <a:lvl1pPr algn="r">
              <a:defRPr/>
            </a:lvl1pPr>
          </a:lstStyle>
          <a:p>
            <a:fld id="{FC75F432-EEF9-468F-9A7F-103B7154A0BA}" type="slidenum">
              <a:rPr lang="en-US" smtClean="0"/>
              <a:pPr/>
              <a:t>‹#›</a:t>
            </a:fld>
            <a:endParaRPr lang="en-US" dirty="0"/>
          </a:p>
        </p:txBody>
      </p:sp>
      <p:sp>
        <p:nvSpPr>
          <p:cNvPr id="8" name="Text Placeholder 2"/>
          <p:cNvSpPr txBox="1">
            <a:spLocks/>
          </p:cNvSpPr>
          <p:nvPr/>
        </p:nvSpPr>
        <p:spPr>
          <a:xfrm>
            <a:off x="4898571" y="6400800"/>
            <a:ext cx="4093029"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2117259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457200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8" name="Text Placeholder 2"/>
          <p:cNvSpPr txBox="1">
            <a:spLocks/>
          </p:cNvSpPr>
          <p:nvPr/>
        </p:nvSpPr>
        <p:spPr>
          <a:xfrm>
            <a:off x="0" y="6400800"/>
            <a:ext cx="42672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116776397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14" y="3048000"/>
            <a:ext cx="7529286" cy="1143000"/>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447800" y="4267200"/>
            <a:ext cx="6324600" cy="1752600"/>
          </a:xfrm>
        </p:spPr>
        <p:txBody>
          <a:bodyPr/>
          <a:lstStyle>
            <a:lvl1pPr marL="0" indent="0" algn="ctr">
              <a:buNone/>
              <a:defRPr b="1">
                <a:solidFill>
                  <a:srgbClr val="32B31D"/>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32B31D"/>
                </a:solidFill>
                <a:effectLst/>
              </a:defRPr>
            </a:lvl1p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lvl1pPr>
              <a:defRPr>
                <a:solidFill>
                  <a:srgbClr val="32B31D"/>
                </a:solidFill>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32B31D"/>
                </a:solidFill>
                <a:effectLst/>
              </a:defRPr>
            </a:lvl1p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6925570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4406900"/>
            <a:ext cx="7656513" cy="1362075"/>
          </a:xfrm>
        </p:spPr>
        <p:txBody>
          <a:bodyPr anchor="t"/>
          <a:lstStyle>
            <a:lvl1pPr algn="l">
              <a:defRPr sz="4000" b="1" cap="a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199" y="2906713"/>
            <a:ext cx="7656513" cy="1500187"/>
          </a:xfrm>
        </p:spPr>
        <p:txBody>
          <a:bodyPr anchor="b"/>
          <a:lstStyle>
            <a:lvl1pPr marL="0" indent="0">
              <a:buNone/>
              <a:defRPr sz="2000" b="1">
                <a:solidFill>
                  <a:srgbClr val="32B31D"/>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158431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7460764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182529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479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447800"/>
            <a:ext cx="7772400" cy="1500187"/>
          </a:xfrm>
        </p:spPr>
        <p:txBody>
          <a:bodyPr anchor="b"/>
          <a:lstStyle>
            <a:lvl1pPr marL="0" indent="0">
              <a:buNone/>
              <a:defRPr sz="2000">
                <a:solidFill>
                  <a:srgbClr val="32B31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397316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9658198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886200"/>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67995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92632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4423756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838200" y="3352799"/>
            <a:ext cx="7848600" cy="2773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8084126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9"/>
            <a:ext cx="9144000"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63108174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3575050" y="304800"/>
            <a:ext cx="52641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2627313"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87882713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457200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17969608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1" y="273050"/>
            <a:ext cx="35814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1" y="1435101"/>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3382861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666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4"/>
          <p:cNvSpPr>
            <a:spLocks noGrp="1"/>
          </p:cNvSpPr>
          <p:nvPr>
            <p:ph type="sldNum" sz="quarter" idx="12"/>
          </p:nvPr>
        </p:nvSpPr>
        <p:spPr>
          <a:xfrm>
            <a:off x="6858000" y="6356350"/>
            <a:ext cx="2133600" cy="365125"/>
          </a:xfrm>
          <a:prstGeom prst="rect">
            <a:avLst/>
          </a:prstGeom>
        </p:spPr>
        <p:txBody>
          <a:bodyPr/>
          <a:lstStyle/>
          <a:p>
            <a:fld id="{FC75F432-EEF9-468F-9A7F-103B7154A0BA}" type="slidenum">
              <a:rPr lang="en-US" smtClean="0"/>
              <a:pPr/>
              <a:t>‹#›</a:t>
            </a:fld>
            <a:endParaRPr lang="en-US" dirty="0"/>
          </a:p>
        </p:txBody>
      </p:sp>
      <p:sp>
        <p:nvSpPr>
          <p:cNvPr id="5" name="Rectangle 4"/>
          <p:cNvSpPr/>
          <p:nvPr userDrawn="1"/>
        </p:nvSpPr>
        <p:spPr>
          <a:xfrm>
            <a:off x="2590800" y="5943600"/>
            <a:ext cx="6858000" cy="215444"/>
          </a:xfrm>
          <a:prstGeom prst="rect">
            <a:avLst/>
          </a:prstGeom>
        </p:spPr>
        <p:txBody>
          <a:bodyPr wrap="square">
            <a:spAutoFit/>
          </a:bodyPr>
          <a:lstStyle/>
          <a:p>
            <a:pPr algn="ctr"/>
            <a:r>
              <a:rPr lang="en-US" sz="800" dirty="0" smtClean="0">
                <a:solidFill>
                  <a:srgbClr val="669933"/>
                </a:solidFill>
              </a:rPr>
              <a:t>Created by the National Plant Diagnostic Network for the Sentinel Plant Network, an APGA│NPDN</a:t>
            </a:r>
            <a:r>
              <a:rPr lang="en-US" sz="800" baseline="0" dirty="0" smtClean="0">
                <a:solidFill>
                  <a:srgbClr val="669933"/>
                </a:solidFill>
              </a:rPr>
              <a:t> partnership </a:t>
            </a:r>
            <a:r>
              <a:rPr lang="en-US" sz="800" dirty="0" smtClean="0">
                <a:solidFill>
                  <a:srgbClr val="669933"/>
                </a:solidFill>
              </a:rPr>
              <a:t>with support from USDA-APHIS.</a:t>
            </a:r>
          </a:p>
        </p:txBody>
      </p:sp>
    </p:spTree>
    <p:extLst>
      <p:ext uri="{BB962C8B-B14F-4D97-AF65-F5344CB8AC3E}">
        <p14:creationId xmlns:p14="http://schemas.microsoft.com/office/powerpoint/2010/main" val="1588689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56350"/>
            <a:ext cx="2133600" cy="365125"/>
          </a:xfrm>
          <a:prstGeom prst="rect">
            <a:avLst/>
          </a:prstGeom>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382223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8"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27418957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8"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29634226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8"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21370544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886200"/>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10"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11853298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2"/>
          <p:cNvSpPr txBox="1">
            <a:spLocks/>
          </p:cNvSpPr>
          <p:nvPr/>
        </p:nvSpPr>
        <p:spPr>
          <a:xfrm>
            <a:off x="304800" y="6400800"/>
            <a:ext cx="41148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
        <p:nvSpPr>
          <p:cNvPr id="11"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pPr/>
              <a:t>6/18/2015</a:t>
            </a:fld>
            <a:endParaRPr lang="en-US" dirty="0"/>
          </a:p>
        </p:txBody>
      </p:sp>
    </p:spTree>
    <p:extLst>
      <p:ext uri="{BB962C8B-B14F-4D97-AF65-F5344CB8AC3E}">
        <p14:creationId xmlns:p14="http://schemas.microsoft.com/office/powerpoint/2010/main" val="4733939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4322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752600" cy="365125"/>
          </a:xfrm>
          <a:prstGeom prst="rect">
            <a:avLst/>
          </a:prstGeom>
        </p:spPr>
        <p:txBody>
          <a:bodyPr vert="horz" lIns="91440" tIns="45720" rIns="91440" bIns="45720" rtlCol="0" anchor="ctr"/>
          <a:lstStyle>
            <a:lvl1pPr algn="l">
              <a:defRPr sz="1200">
                <a:solidFill>
                  <a:srgbClr val="32B31D"/>
                </a:solidFill>
              </a:defRPr>
            </a:lvl1p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32B31D"/>
                </a:solidFill>
              </a:defRPr>
            </a:lvl1pPr>
          </a:lstStyle>
          <a:p>
            <a:endParaRPr lang="en-US" dirty="0"/>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lIns="91440" tIns="45720" rIns="91440" bIns="45720" rtlCol="0" anchor="ctr"/>
          <a:lstStyle>
            <a:lvl1pPr algn="r">
              <a:defRPr sz="1200">
                <a:solidFill>
                  <a:srgbClr val="32B31D"/>
                </a:solidFill>
              </a:defRPr>
            </a:lvl1pPr>
          </a:lstStyle>
          <a:p>
            <a:fld id="{FC75F432-EEF9-468F-9A7F-103B7154A0BA}" type="slidenum">
              <a:rPr lang="en-US" smtClean="0"/>
              <a:pPr/>
              <a:t>‹#›</a:t>
            </a:fld>
            <a:endParaRPr lang="en-US" dirty="0"/>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56" r:id="rId6"/>
    <p:sldLayoutId id="2147483757" r:id="rId7"/>
    <p:sldLayoutId id="2147483731" r:id="rId8"/>
    <p:sldLayoutId id="2147483732" r:id="rId9"/>
    <p:sldLayoutId id="2147483733" r:id="rId10"/>
    <p:sldLayoutId id="2147483734" r:id="rId11"/>
    <p:sldLayoutId id="2147483735" r:id="rId12"/>
    <p:sldLayoutId id="2147483736" r:id="rId13"/>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mailto:rachel.mccarthy@cornell.edu"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www.npdn.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www.sentinelplantnetwork.org/"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Scots pine blister rust</a:t>
            </a:r>
            <a:endParaRPr lang="en-US" b="0" i="1" dirty="0"/>
          </a:p>
        </p:txBody>
      </p:sp>
      <p:sp>
        <p:nvSpPr>
          <p:cNvPr id="3" name="Subtitle 2"/>
          <p:cNvSpPr>
            <a:spLocks noGrp="1"/>
          </p:cNvSpPr>
          <p:nvPr>
            <p:ph type="body" idx="1"/>
          </p:nvPr>
        </p:nvSpPr>
        <p:spPr/>
        <p:txBody>
          <a:bodyPr/>
          <a:lstStyle/>
          <a:p>
            <a:r>
              <a:rPr lang="en-US" dirty="0" smtClean="0"/>
              <a:t>Sentinel Plant Network Pest/Pathogen Series</a:t>
            </a:r>
            <a:endParaRPr lang="en-US" dirty="0"/>
          </a:p>
        </p:txBody>
      </p:sp>
    </p:spTree>
    <p:extLst>
      <p:ext uri="{BB962C8B-B14F-4D97-AF65-F5344CB8AC3E}">
        <p14:creationId xmlns:p14="http://schemas.microsoft.com/office/powerpoint/2010/main" val="3337360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94" b="1294"/>
          <a:stretch/>
        </p:blipFill>
        <p:spPr>
          <a:xfrm>
            <a:off x="0" y="0"/>
            <a:ext cx="9144000" cy="6858000"/>
          </a:xfrm>
        </p:spPr>
      </p:pic>
      <p:sp>
        <p:nvSpPr>
          <p:cNvPr id="5" name="Title 4"/>
          <p:cNvSpPr>
            <a:spLocks noGrp="1"/>
          </p:cNvSpPr>
          <p:nvPr>
            <p:ph type="title"/>
          </p:nvPr>
        </p:nvSpPr>
        <p:spPr>
          <a:xfrm>
            <a:off x="0" y="381000"/>
            <a:ext cx="9144000" cy="914400"/>
          </a:xfrm>
          <a:solidFill>
            <a:schemeClr val="bg1">
              <a:alpha val="25000"/>
            </a:schemeClr>
          </a:solidFill>
        </p:spPr>
        <p:txBody>
          <a:bodyPr/>
          <a:lstStyle/>
          <a:p>
            <a:r>
              <a:rPr lang="en-US" dirty="0" smtClean="0">
                <a:solidFill>
                  <a:schemeClr val="bg1"/>
                </a:solidFill>
              </a:rPr>
              <a:t>Introduction pathways</a:t>
            </a:r>
            <a:endParaRPr lang="en-US" dirty="0">
              <a:solidFill>
                <a:schemeClr val="bg1"/>
              </a:solidFill>
            </a:endParaRPr>
          </a:p>
        </p:txBody>
      </p:sp>
      <p:sp>
        <p:nvSpPr>
          <p:cNvPr id="4" name="Rectangle 3"/>
          <p:cNvSpPr/>
          <p:nvPr/>
        </p:nvSpPr>
        <p:spPr>
          <a:xfrm>
            <a:off x="4648200" y="6642556"/>
            <a:ext cx="4495800" cy="215444"/>
          </a:xfrm>
          <a:prstGeom prst="rect">
            <a:avLst/>
          </a:prstGeom>
        </p:spPr>
        <p:txBody>
          <a:bodyPr wrap="square">
            <a:spAutoFit/>
          </a:bodyPr>
          <a:lstStyle/>
          <a:p>
            <a:pPr algn="r"/>
            <a:r>
              <a:rPr lang="en-US" sz="800" dirty="0" smtClean="0">
                <a:solidFill>
                  <a:schemeClr val="bg1"/>
                </a:solidFill>
              </a:rPr>
              <a:t>Photo:  shipping </a:t>
            </a:r>
            <a:r>
              <a:rPr lang="en-US" sz="800" dirty="0">
                <a:solidFill>
                  <a:schemeClr val="bg1"/>
                </a:solidFill>
              </a:rPr>
              <a:t>containers waiting to be inspected © Larry R. Barber, </a:t>
            </a:r>
            <a:r>
              <a:rPr lang="en-US" sz="800" dirty="0" smtClean="0">
                <a:solidFill>
                  <a:schemeClr val="bg1"/>
                </a:solidFill>
              </a:rPr>
              <a:t>US-FS, </a:t>
            </a:r>
            <a:r>
              <a:rPr lang="en-US" sz="800" dirty="0">
                <a:solidFill>
                  <a:schemeClr val="bg1"/>
                </a:solidFill>
              </a:rPr>
              <a:t>Bugwood.org</a:t>
            </a:r>
          </a:p>
        </p:txBody>
      </p:sp>
    </p:spTree>
    <p:extLst>
      <p:ext uri="{BB962C8B-B14F-4D97-AF65-F5344CB8AC3E}">
        <p14:creationId xmlns:p14="http://schemas.microsoft.com/office/powerpoint/2010/main" val="427736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 pathways</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4572000" y="0"/>
            <a:ext cx="4572000" cy="6858000"/>
          </a:xfrm>
        </p:spPr>
      </p:pic>
      <p:sp>
        <p:nvSpPr>
          <p:cNvPr id="3" name="Text Placeholder 2"/>
          <p:cNvSpPr>
            <a:spLocks noGrp="1"/>
          </p:cNvSpPr>
          <p:nvPr>
            <p:ph type="body" sz="half" idx="2"/>
          </p:nvPr>
        </p:nvSpPr>
        <p:spPr/>
        <p:txBody>
          <a:bodyPr/>
          <a:lstStyle/>
          <a:p>
            <a:pPr marL="342900" indent="-342900">
              <a:buFont typeface="Arial" panose="020B0604020202020204" pitchFamily="34" charset="0"/>
              <a:buChar char="•"/>
            </a:pPr>
            <a:r>
              <a:rPr lang="en-US" dirty="0" smtClean="0"/>
              <a:t>Exclusion is the first line of defense</a:t>
            </a:r>
          </a:p>
          <a:p>
            <a:pPr marL="342900" indent="-342900">
              <a:buFont typeface="Arial" panose="020B0604020202020204" pitchFamily="34" charset="0"/>
              <a:buChar char="•"/>
            </a:pPr>
            <a:r>
              <a:rPr lang="en-US" dirty="0" smtClean="0"/>
              <a:t>Could be introduced unknowingly</a:t>
            </a:r>
          </a:p>
          <a:p>
            <a:pPr marL="342900" indent="-342900">
              <a:buFont typeface="Arial" panose="020B0604020202020204" pitchFamily="34" charset="0"/>
              <a:buChar char="•"/>
            </a:pPr>
            <a:r>
              <a:rPr lang="en-US" dirty="0" smtClean="0"/>
              <a:t>Complicated if signs and symptoms are not visible at time of inspection</a:t>
            </a:r>
            <a:endParaRPr lang="en-US" dirty="0"/>
          </a:p>
        </p:txBody>
      </p:sp>
      <p:sp>
        <p:nvSpPr>
          <p:cNvPr id="6" name="Rectangle 5"/>
          <p:cNvSpPr/>
          <p:nvPr/>
        </p:nvSpPr>
        <p:spPr>
          <a:xfrm>
            <a:off x="4648200" y="6642556"/>
            <a:ext cx="4495800" cy="215444"/>
          </a:xfrm>
          <a:prstGeom prst="rect">
            <a:avLst/>
          </a:prstGeom>
        </p:spPr>
        <p:txBody>
          <a:bodyPr wrap="square">
            <a:spAutoFit/>
          </a:bodyPr>
          <a:lstStyle/>
          <a:p>
            <a:pPr algn="r"/>
            <a:r>
              <a:rPr lang="en-US" sz="800" dirty="0">
                <a:solidFill>
                  <a:schemeClr val="bg1"/>
                </a:solidFill>
              </a:rPr>
              <a:t>Photo: pine seedling inspection © Thomas D. 'Tom' Landis, USDA Forest Service, </a:t>
            </a:r>
            <a:r>
              <a:rPr lang="en-US" sz="800" dirty="0" smtClean="0">
                <a:solidFill>
                  <a:schemeClr val="bg1"/>
                </a:solidFill>
              </a:rPr>
              <a:t>Bugwood.org</a:t>
            </a:r>
            <a:endParaRPr lang="en-US" sz="800" dirty="0">
              <a:solidFill>
                <a:schemeClr val="bg1"/>
              </a:solidFill>
            </a:endParaRPr>
          </a:p>
        </p:txBody>
      </p:sp>
    </p:spTree>
    <p:extLst>
      <p:ext uri="{BB962C8B-B14F-4D97-AF65-F5344CB8AC3E}">
        <p14:creationId xmlns:p14="http://schemas.microsoft.com/office/powerpoint/2010/main" val="316393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Spread potential—natural dispersal</a:t>
            </a:r>
            <a:endParaRPr lang="en-US" dirty="0"/>
          </a:p>
        </p:txBody>
      </p:sp>
      <p:sp>
        <p:nvSpPr>
          <p:cNvPr id="3" name="Content Placeholder 2"/>
          <p:cNvSpPr>
            <a:spLocks noGrp="1"/>
          </p:cNvSpPr>
          <p:nvPr>
            <p:ph sz="half" idx="1"/>
          </p:nvPr>
        </p:nvSpPr>
        <p:spPr/>
        <p:txBody>
          <a:bodyPr/>
          <a:lstStyle/>
          <a:p>
            <a:r>
              <a:rPr lang="en-US" smtClean="0"/>
              <a:t>Wind carries spores to new hosts</a:t>
            </a:r>
          </a:p>
          <a:p>
            <a:pPr lvl="0"/>
            <a:r>
              <a:rPr lang="en-US" smtClean="0"/>
              <a:t>Fungal spores infect new plants</a:t>
            </a:r>
          </a:p>
          <a:p>
            <a:endParaRPr lang="en-US" dirty="0"/>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0"/>
            <a:ext cx="4343400" cy="3383280"/>
          </a:xfrm>
        </p:spPr>
      </p:pic>
      <p:pic>
        <p:nvPicPr>
          <p:cNvPr id="27" name="Content Placeholder 26"/>
          <p:cNvPicPr>
            <a:picLocks noGrp="1" noChangeAspect="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4800600" y="3276600"/>
            <a:ext cx="4343400" cy="3383280"/>
          </a:xfrm>
        </p:spPr>
      </p:pic>
      <p:sp>
        <p:nvSpPr>
          <p:cNvPr id="6" name="Rectangle 5"/>
          <p:cNvSpPr/>
          <p:nvPr/>
        </p:nvSpPr>
        <p:spPr>
          <a:xfrm>
            <a:off x="4724400" y="0"/>
            <a:ext cx="4419600" cy="338554"/>
          </a:xfrm>
          <a:prstGeom prst="rect">
            <a:avLst/>
          </a:prstGeom>
        </p:spPr>
        <p:txBody>
          <a:bodyPr wrap="square">
            <a:spAutoFit/>
          </a:bodyPr>
          <a:lstStyle/>
          <a:p>
            <a:pPr algn="r"/>
            <a:r>
              <a:rPr lang="en-US" sz="800" dirty="0" smtClean="0">
                <a:solidFill>
                  <a:schemeClr val="bg1"/>
                </a:solidFill>
              </a:rPr>
              <a:t>Photos: </a:t>
            </a:r>
            <a:r>
              <a:rPr lang="en-US" sz="800" dirty="0" err="1" smtClean="0">
                <a:solidFill>
                  <a:schemeClr val="bg1"/>
                </a:solidFill>
              </a:rPr>
              <a:t>aesciospores</a:t>
            </a:r>
            <a:r>
              <a:rPr lang="en-US" sz="800" dirty="0" smtClean="0">
                <a:solidFill>
                  <a:schemeClr val="bg1"/>
                </a:solidFill>
              </a:rPr>
              <a:t> (top</a:t>
            </a:r>
            <a:r>
              <a:rPr lang="en-US" sz="800" dirty="0">
                <a:solidFill>
                  <a:schemeClr val="bg1"/>
                </a:solidFill>
              </a:rPr>
              <a:t>) © Hansson, Swedish </a:t>
            </a:r>
            <a:r>
              <a:rPr lang="en-US" sz="800" dirty="0" smtClean="0">
                <a:solidFill>
                  <a:schemeClr val="bg1"/>
                </a:solidFill>
              </a:rPr>
              <a:t>Univ. </a:t>
            </a:r>
            <a:r>
              <a:rPr lang="en-US" sz="800" dirty="0">
                <a:solidFill>
                  <a:schemeClr val="bg1"/>
                </a:solidFill>
              </a:rPr>
              <a:t>of Agricultural Sciences and </a:t>
            </a:r>
            <a:endParaRPr lang="en-US" sz="800" dirty="0" smtClean="0">
              <a:solidFill>
                <a:schemeClr val="bg1"/>
              </a:solidFill>
            </a:endParaRPr>
          </a:p>
          <a:p>
            <a:pPr algn="r"/>
            <a:r>
              <a:rPr lang="en-US" sz="800" dirty="0" smtClean="0">
                <a:solidFill>
                  <a:schemeClr val="bg1"/>
                </a:solidFill>
              </a:rPr>
              <a:t>(bottom) </a:t>
            </a:r>
            <a:r>
              <a:rPr lang="en-US" sz="800" dirty="0">
                <a:solidFill>
                  <a:schemeClr val="bg1"/>
                </a:solidFill>
              </a:rPr>
              <a:t>©</a:t>
            </a:r>
            <a:r>
              <a:rPr lang="en-US" sz="800" dirty="0" smtClean="0">
                <a:solidFill>
                  <a:schemeClr val="bg1"/>
                </a:solidFill>
              </a:rPr>
              <a:t> </a:t>
            </a:r>
            <a:r>
              <a:rPr lang="en-US" sz="800" dirty="0">
                <a:solidFill>
                  <a:schemeClr val="bg1"/>
                </a:solidFill>
              </a:rPr>
              <a:t>Julia Kruse, Biodiversity and Climate Research Centre </a:t>
            </a:r>
          </a:p>
        </p:txBody>
      </p:sp>
    </p:spTree>
    <p:extLst>
      <p:ext uri="{BB962C8B-B14F-4D97-AF65-F5344CB8AC3E}">
        <p14:creationId xmlns:p14="http://schemas.microsoft.com/office/powerpoint/2010/main" val="3049207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Hosts</a:t>
            </a:r>
            <a:endParaRPr lang="en-US"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4240" b="1000"/>
          <a:stretch/>
        </p:blipFill>
        <p:spPr>
          <a:xfrm>
            <a:off x="-6" y="1"/>
            <a:ext cx="4572000" cy="6858000"/>
          </a:xfrm>
        </p:spPr>
      </p:pic>
      <p:sp>
        <p:nvSpPr>
          <p:cNvPr id="7" name="Text Placeholder 6"/>
          <p:cNvSpPr>
            <a:spLocks noGrp="1"/>
          </p:cNvSpPr>
          <p:nvPr>
            <p:ph type="body" sz="half" idx="2"/>
          </p:nvPr>
        </p:nvSpPr>
        <p:spPr>
          <a:xfrm>
            <a:off x="4648200" y="1435101"/>
            <a:ext cx="4343400" cy="4584700"/>
          </a:xfrm>
        </p:spPr>
        <p:txBody>
          <a:bodyPr>
            <a:normAutofit fontScale="92500"/>
          </a:bodyPr>
          <a:lstStyle/>
          <a:p>
            <a:pPr marL="457200" indent="-457200">
              <a:buFont typeface="Arial" panose="020B0604020202020204" pitchFamily="34" charset="0"/>
              <a:buChar char="•"/>
            </a:pPr>
            <a:r>
              <a:rPr lang="en-US" sz="2800" dirty="0" smtClean="0"/>
              <a:t>Two needle </a:t>
            </a:r>
            <a:r>
              <a:rPr lang="en-US" sz="2800" dirty="0"/>
              <a:t>pines</a:t>
            </a:r>
          </a:p>
          <a:p>
            <a:pPr marL="457200" indent="-457200">
              <a:buFont typeface="Arial" panose="020B0604020202020204" pitchFamily="34" charset="0"/>
              <a:buChar char="•"/>
            </a:pPr>
            <a:r>
              <a:rPr lang="en-US" sz="2800" dirty="0"/>
              <a:t>Scots </a:t>
            </a:r>
            <a:r>
              <a:rPr lang="en-US" sz="2800" dirty="0" smtClean="0"/>
              <a:t>pine </a:t>
            </a:r>
            <a:r>
              <a:rPr lang="en-US" sz="2800" i="1" dirty="0" smtClean="0"/>
              <a:t>(</a:t>
            </a:r>
            <a:r>
              <a:rPr lang="en-US" sz="2800" i="1" dirty="0" err="1" smtClean="0"/>
              <a:t>Pinus</a:t>
            </a:r>
            <a:r>
              <a:rPr lang="en-US" sz="2800" i="1" dirty="0" smtClean="0"/>
              <a:t> </a:t>
            </a:r>
            <a:r>
              <a:rPr lang="en-US" sz="2800" i="1" dirty="0" err="1" smtClean="0"/>
              <a:t>sylvestris</a:t>
            </a:r>
            <a:r>
              <a:rPr lang="en-US" sz="2800" i="1" dirty="0" smtClean="0"/>
              <a:t>) </a:t>
            </a:r>
            <a:r>
              <a:rPr lang="en-US" sz="2200" dirty="0" smtClean="0"/>
              <a:t>(common host in northern Europe)</a:t>
            </a:r>
          </a:p>
          <a:p>
            <a:pPr marL="628650" lvl="1" indent="-171450">
              <a:buFont typeface="Arial" panose="020B0604020202020204" pitchFamily="34" charset="0"/>
              <a:buChar char="•"/>
            </a:pPr>
            <a:r>
              <a:rPr lang="en-US" sz="2000" dirty="0" smtClean="0"/>
              <a:t>Introduced to North America </a:t>
            </a:r>
          </a:p>
          <a:p>
            <a:pPr marL="628650" lvl="1" indent="-171450">
              <a:buFont typeface="Arial" panose="020B0604020202020204" pitchFamily="34" charset="0"/>
              <a:buChar char="•"/>
            </a:pPr>
            <a:r>
              <a:rPr lang="en-US" sz="2000" dirty="0" smtClean="0"/>
              <a:t>Important </a:t>
            </a:r>
            <a:r>
              <a:rPr lang="en-US" sz="2000" dirty="0"/>
              <a:t>to several industries and widely planted, as well as naturalized in some areas</a:t>
            </a:r>
          </a:p>
          <a:p>
            <a:pPr marL="628650" lvl="1" indent="-171450">
              <a:buFont typeface="Arial" panose="020B0604020202020204" pitchFamily="34" charset="0"/>
              <a:buChar char="•"/>
            </a:pPr>
            <a:r>
              <a:rPr lang="en-US" sz="2000" dirty="0"/>
              <a:t>Christmas Trees</a:t>
            </a:r>
          </a:p>
          <a:p>
            <a:pPr marL="628650" lvl="1" indent="-171450">
              <a:buFont typeface="Arial" panose="020B0604020202020204" pitchFamily="34" charset="0"/>
              <a:buChar char="•"/>
            </a:pPr>
            <a:r>
              <a:rPr lang="en-US" sz="2000" dirty="0"/>
              <a:t>Timber</a:t>
            </a:r>
          </a:p>
          <a:p>
            <a:pPr marL="628650" lvl="1" indent="-171450">
              <a:buFont typeface="Arial" panose="020B0604020202020204" pitchFamily="34" charset="0"/>
              <a:buChar char="•"/>
            </a:pPr>
            <a:r>
              <a:rPr lang="en-US" sz="2000" dirty="0" smtClean="0"/>
              <a:t>Pulp</a:t>
            </a:r>
          </a:p>
          <a:p>
            <a:pPr marL="171450" indent="-171450">
              <a:buFont typeface="Arial" panose="020B0604020202020204" pitchFamily="34" charset="0"/>
              <a:buChar char="•"/>
            </a:pPr>
            <a:r>
              <a:rPr lang="en-US" sz="2800" dirty="0"/>
              <a:t>Susceptibility to North American pines is unknown</a:t>
            </a:r>
          </a:p>
          <a:p>
            <a:pPr marL="628650" lvl="1" indent="-171450">
              <a:buFont typeface="Arial" panose="020B0604020202020204" pitchFamily="34" charset="0"/>
              <a:buChar char="•"/>
            </a:pPr>
            <a:endParaRPr lang="en-US" sz="2000" dirty="0"/>
          </a:p>
          <a:p>
            <a:endParaRPr lang="en-US" dirty="0"/>
          </a:p>
        </p:txBody>
      </p:sp>
      <p:sp>
        <p:nvSpPr>
          <p:cNvPr id="8" name="Rectangle 7"/>
          <p:cNvSpPr/>
          <p:nvPr/>
        </p:nvSpPr>
        <p:spPr>
          <a:xfrm>
            <a:off x="76200" y="6627168"/>
            <a:ext cx="4343400" cy="230832"/>
          </a:xfrm>
          <a:prstGeom prst="rect">
            <a:avLst/>
          </a:prstGeom>
        </p:spPr>
        <p:txBody>
          <a:bodyPr wrap="square">
            <a:spAutoFit/>
          </a:bodyPr>
          <a:lstStyle/>
          <a:p>
            <a:r>
              <a:rPr lang="en-US" sz="900" dirty="0">
                <a:solidFill>
                  <a:schemeClr val="bg1"/>
                </a:solidFill>
              </a:rPr>
              <a:t>Photo</a:t>
            </a:r>
            <a:r>
              <a:rPr lang="en-US" sz="900" dirty="0" smtClean="0">
                <a:solidFill>
                  <a:schemeClr val="bg1"/>
                </a:solidFill>
              </a:rPr>
              <a:t>: </a:t>
            </a:r>
            <a:r>
              <a:rPr lang="en-US" sz="900" i="1" dirty="0" err="1" smtClean="0">
                <a:solidFill>
                  <a:schemeClr val="bg1"/>
                </a:solidFill>
              </a:rPr>
              <a:t>Pinus</a:t>
            </a:r>
            <a:r>
              <a:rPr lang="en-US" sz="900" i="1" dirty="0" smtClean="0">
                <a:solidFill>
                  <a:schemeClr val="bg1"/>
                </a:solidFill>
              </a:rPr>
              <a:t> </a:t>
            </a:r>
            <a:r>
              <a:rPr lang="en-US" sz="900" i="1" dirty="0" err="1" smtClean="0">
                <a:solidFill>
                  <a:schemeClr val="bg1"/>
                </a:solidFill>
              </a:rPr>
              <a:t>sylvestris</a:t>
            </a:r>
            <a:r>
              <a:rPr lang="en-US" sz="900" i="1" dirty="0" smtClean="0">
                <a:solidFill>
                  <a:schemeClr val="bg1"/>
                </a:solidFill>
              </a:rPr>
              <a:t> </a:t>
            </a:r>
            <a:r>
              <a:rPr lang="en-US" sz="900" dirty="0">
                <a:solidFill>
                  <a:schemeClr val="bg1"/>
                </a:solidFill>
              </a:rPr>
              <a:t>© Bruce </a:t>
            </a:r>
            <a:r>
              <a:rPr lang="en-US" sz="900" dirty="0" smtClean="0">
                <a:solidFill>
                  <a:schemeClr val="bg1"/>
                </a:solidFill>
              </a:rPr>
              <a:t>McAdam, </a:t>
            </a:r>
            <a:r>
              <a:rPr lang="en-US" sz="900" dirty="0" err="1" smtClean="0">
                <a:solidFill>
                  <a:schemeClr val="bg1"/>
                </a:solidFill>
              </a:rPr>
              <a:t>flickr</a:t>
            </a:r>
            <a:r>
              <a:rPr lang="en-US" sz="900" dirty="0">
                <a:solidFill>
                  <a:schemeClr val="bg1"/>
                </a:solidFill>
              </a:rPr>
              <a:t> </a:t>
            </a:r>
            <a:r>
              <a:rPr lang="en-US" sz="900" dirty="0" smtClean="0">
                <a:solidFill>
                  <a:schemeClr val="bg1"/>
                </a:solidFill>
              </a:rPr>
              <a:t>via </a:t>
            </a:r>
            <a:r>
              <a:rPr lang="en-US" sz="900" dirty="0" err="1" smtClean="0">
                <a:solidFill>
                  <a:schemeClr val="bg1"/>
                </a:solidFill>
              </a:rPr>
              <a:t>wikimedia</a:t>
            </a:r>
            <a:r>
              <a:rPr lang="en-US" sz="900" dirty="0" smtClean="0">
                <a:solidFill>
                  <a:schemeClr val="bg1"/>
                </a:solidFill>
              </a:rPr>
              <a:t> commons</a:t>
            </a:r>
            <a:endParaRPr lang="en-US" sz="900" dirty="0">
              <a:solidFill>
                <a:schemeClr val="bg1"/>
              </a:solidFill>
            </a:endParaRPr>
          </a:p>
        </p:txBody>
      </p:sp>
    </p:spTree>
    <p:extLst>
      <p:ext uri="{BB962C8B-B14F-4D97-AF65-F5344CB8AC3E}">
        <p14:creationId xmlns:p14="http://schemas.microsoft.com/office/powerpoint/2010/main" val="4161884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Reported hosts</a:t>
            </a:r>
            <a:endParaRPr lang="en-US" dirty="0"/>
          </a:p>
        </p:txBody>
      </p:sp>
      <p:sp>
        <p:nvSpPr>
          <p:cNvPr id="7" name="Text Placeholder 6"/>
          <p:cNvSpPr>
            <a:spLocks noGrp="1"/>
          </p:cNvSpPr>
          <p:nvPr>
            <p:ph type="body" sz="half" idx="2"/>
          </p:nvPr>
        </p:nvSpPr>
        <p:spPr>
          <a:xfrm>
            <a:off x="4800600" y="1435101"/>
            <a:ext cx="4343400" cy="4584700"/>
          </a:xfrm>
        </p:spPr>
        <p:txBody>
          <a:bodyPr>
            <a:normAutofit/>
          </a:bodyPr>
          <a:lstStyle/>
          <a:p>
            <a:r>
              <a:rPr lang="en-US" i="1" dirty="0" err="1" smtClean="0"/>
              <a:t>Pinus</a:t>
            </a:r>
            <a:r>
              <a:rPr lang="en-US" i="1" dirty="0" smtClean="0"/>
              <a:t> </a:t>
            </a:r>
            <a:r>
              <a:rPr lang="en-US" i="1" dirty="0" err="1"/>
              <a:t>halepensis</a:t>
            </a:r>
            <a:r>
              <a:rPr lang="en-US" dirty="0" smtClean="0"/>
              <a:t>,* </a:t>
            </a:r>
            <a:r>
              <a:rPr lang="en-US" dirty="0" err="1"/>
              <a:t>aleppo</a:t>
            </a:r>
            <a:r>
              <a:rPr lang="en-US" dirty="0"/>
              <a:t> </a:t>
            </a:r>
            <a:r>
              <a:rPr lang="en-US" dirty="0" smtClean="0"/>
              <a:t>pine</a:t>
            </a:r>
          </a:p>
          <a:p>
            <a:r>
              <a:rPr lang="en-US" i="1" dirty="0" err="1" smtClean="0"/>
              <a:t>Pinus</a:t>
            </a:r>
            <a:r>
              <a:rPr lang="en-US" i="1" dirty="0" smtClean="0"/>
              <a:t> </a:t>
            </a:r>
            <a:r>
              <a:rPr lang="en-US" i="1" dirty="0" err="1" smtClean="0"/>
              <a:t>mugo</a:t>
            </a:r>
            <a:r>
              <a:rPr lang="en-US" i="1" dirty="0" smtClean="0"/>
              <a:t>, </a:t>
            </a:r>
            <a:r>
              <a:rPr lang="en-US" i="1" dirty="0" err="1" smtClean="0"/>
              <a:t>mugo</a:t>
            </a:r>
            <a:r>
              <a:rPr lang="en-US" i="1" dirty="0" smtClean="0"/>
              <a:t> pine</a:t>
            </a:r>
          </a:p>
          <a:p>
            <a:r>
              <a:rPr lang="en-US" i="1" dirty="0" err="1" smtClean="0"/>
              <a:t>Pinus</a:t>
            </a:r>
            <a:r>
              <a:rPr lang="en-US" i="1" dirty="0" smtClean="0"/>
              <a:t> </a:t>
            </a:r>
            <a:r>
              <a:rPr lang="en-US" i="1" dirty="0" err="1"/>
              <a:t>nigra</a:t>
            </a:r>
            <a:r>
              <a:rPr lang="en-US" dirty="0"/>
              <a:t>, Austrian pine</a:t>
            </a:r>
          </a:p>
          <a:p>
            <a:r>
              <a:rPr lang="en-US" i="1" dirty="0" err="1"/>
              <a:t>Pinus</a:t>
            </a:r>
            <a:r>
              <a:rPr lang="en-US" i="1" dirty="0"/>
              <a:t> </a:t>
            </a:r>
            <a:r>
              <a:rPr lang="en-US" i="1" dirty="0" err="1"/>
              <a:t>pinaster</a:t>
            </a:r>
            <a:r>
              <a:rPr lang="en-US" dirty="0"/>
              <a:t>, maritime pine</a:t>
            </a:r>
          </a:p>
          <a:p>
            <a:r>
              <a:rPr lang="en-US" i="1" dirty="0" err="1"/>
              <a:t>Pinus</a:t>
            </a:r>
            <a:r>
              <a:rPr lang="en-US" i="1" dirty="0"/>
              <a:t> </a:t>
            </a:r>
            <a:r>
              <a:rPr lang="en-US" i="1" dirty="0" err="1"/>
              <a:t>pinea</a:t>
            </a:r>
            <a:r>
              <a:rPr lang="en-US" dirty="0"/>
              <a:t>, stone pine</a:t>
            </a:r>
          </a:p>
          <a:p>
            <a:endParaRPr lang="en-US" dirty="0"/>
          </a:p>
          <a:p>
            <a:r>
              <a:rPr lang="en-US" i="1" dirty="0" err="1" smtClean="0"/>
              <a:t>Pinus</a:t>
            </a:r>
            <a:r>
              <a:rPr lang="en-US" i="1" dirty="0" smtClean="0"/>
              <a:t> </a:t>
            </a:r>
            <a:r>
              <a:rPr lang="en-US" i="1" dirty="0" err="1" smtClean="0"/>
              <a:t>resinosa</a:t>
            </a:r>
            <a:r>
              <a:rPr lang="en-US" dirty="0" smtClean="0"/>
              <a:t>, red pine (potential host)</a:t>
            </a:r>
            <a:endParaRPr lang="en-US" dirty="0"/>
          </a:p>
          <a:p>
            <a:endParaRPr lang="en-US" dirty="0" smtClean="0"/>
          </a:p>
          <a:p>
            <a:endParaRPr lang="en-US" dirty="0"/>
          </a:p>
          <a:p>
            <a:pPr marL="182880" indent="-457200" defTabSz="915772">
              <a:spcBef>
                <a:spcPts val="0"/>
              </a:spcBef>
              <a:defRPr/>
            </a:pPr>
            <a:r>
              <a:rPr lang="en-US" dirty="0"/>
              <a:t>* typically two needles, may have three needles per fascicle</a:t>
            </a:r>
          </a:p>
          <a:p>
            <a:pPr marL="182880" indent="-457200" defTabSz="915772">
              <a:spcBef>
                <a:spcPts val="0"/>
              </a:spcBef>
              <a:defRPr/>
            </a:pPr>
            <a:r>
              <a:rPr lang="en-US" dirty="0"/>
              <a:t>** five needles per fascicle</a:t>
            </a:r>
          </a:p>
          <a:p>
            <a:endParaRPr lang="en-US" dirty="0" smtClean="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8" name="Rectangle 7"/>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red pine cone, </a:t>
            </a:r>
            <a:r>
              <a:rPr lang="en-US" sz="900" dirty="0" err="1" smtClean="0">
                <a:solidFill>
                  <a:schemeClr val="bg1"/>
                </a:solidFill>
              </a:rPr>
              <a:t>wikimedia</a:t>
            </a:r>
            <a:r>
              <a:rPr lang="en-US" sz="900" dirty="0" smtClean="0">
                <a:solidFill>
                  <a:schemeClr val="bg1"/>
                </a:solidFill>
              </a:rPr>
              <a:t> commons</a:t>
            </a:r>
            <a:endParaRPr lang="en-US" sz="900" dirty="0">
              <a:solidFill>
                <a:schemeClr val="bg1"/>
              </a:solidFill>
            </a:endParaRPr>
          </a:p>
        </p:txBody>
      </p:sp>
    </p:spTree>
    <p:extLst>
      <p:ext uri="{BB962C8B-B14F-4D97-AF65-F5344CB8AC3E}">
        <p14:creationId xmlns:p14="http://schemas.microsoft.com/office/powerpoint/2010/main" val="2981860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9"/>
          </a:xfrm>
        </p:spPr>
      </p:pic>
      <p:sp>
        <p:nvSpPr>
          <p:cNvPr id="8" name="TextBox 7"/>
          <p:cNvSpPr txBox="1"/>
          <p:nvPr/>
        </p:nvSpPr>
        <p:spPr>
          <a:xfrm>
            <a:off x="7010400" y="6324600"/>
            <a:ext cx="1992086" cy="369332"/>
          </a:xfrm>
          <a:prstGeom prst="rect">
            <a:avLst/>
          </a:prstGeom>
          <a:noFill/>
        </p:spPr>
        <p:txBody>
          <a:bodyPr wrap="square" rtlCol="0">
            <a:spAutoFit/>
          </a:bodyPr>
          <a:lstStyle/>
          <a:p>
            <a:pPr algn="r"/>
            <a:r>
              <a:rPr lang="en-US" dirty="0" smtClean="0">
                <a:solidFill>
                  <a:schemeClr val="bg1"/>
                </a:solidFill>
              </a:rPr>
              <a:t>Verbena spp.</a:t>
            </a:r>
            <a:endParaRPr lang="en-US" dirty="0">
              <a:solidFill>
                <a:schemeClr val="bg1"/>
              </a:solidFill>
            </a:endParaRPr>
          </a:p>
        </p:txBody>
      </p:sp>
      <p:sp>
        <p:nvSpPr>
          <p:cNvPr id="9" name="TextBox 8"/>
          <p:cNvSpPr txBox="1"/>
          <p:nvPr/>
        </p:nvSpPr>
        <p:spPr>
          <a:xfrm>
            <a:off x="7021286" y="2907659"/>
            <a:ext cx="1981200" cy="369332"/>
          </a:xfrm>
          <a:prstGeom prst="rect">
            <a:avLst/>
          </a:prstGeom>
          <a:noFill/>
        </p:spPr>
        <p:txBody>
          <a:bodyPr wrap="square" rtlCol="0">
            <a:spAutoFit/>
          </a:bodyPr>
          <a:lstStyle/>
          <a:p>
            <a:pPr algn="r"/>
            <a:r>
              <a:rPr lang="en-US" dirty="0" err="1" smtClean="0">
                <a:solidFill>
                  <a:schemeClr val="bg1"/>
                </a:solidFill>
              </a:rPr>
              <a:t>Vincetoxicum</a:t>
            </a:r>
            <a:r>
              <a:rPr lang="en-US" dirty="0" smtClean="0">
                <a:solidFill>
                  <a:schemeClr val="bg1"/>
                </a:solidFill>
              </a:rPr>
              <a:t> spp.</a:t>
            </a:r>
            <a:endParaRPr lang="en-US" dirty="0">
              <a:solidFill>
                <a:schemeClr val="bg1"/>
              </a:solidFill>
            </a:endParaRPr>
          </a:p>
        </p:txBody>
      </p:sp>
      <p:sp>
        <p:nvSpPr>
          <p:cNvPr id="10" name="TextBox 9"/>
          <p:cNvSpPr txBox="1"/>
          <p:nvPr/>
        </p:nvSpPr>
        <p:spPr>
          <a:xfrm>
            <a:off x="982681" y="6324600"/>
            <a:ext cx="1981200" cy="369332"/>
          </a:xfrm>
          <a:prstGeom prst="rect">
            <a:avLst/>
          </a:prstGeom>
          <a:noFill/>
        </p:spPr>
        <p:txBody>
          <a:bodyPr wrap="square" rtlCol="0">
            <a:spAutoFit/>
          </a:bodyPr>
          <a:lstStyle/>
          <a:p>
            <a:pPr algn="r"/>
            <a:r>
              <a:rPr lang="en-US" dirty="0" err="1" smtClean="0">
                <a:solidFill>
                  <a:schemeClr val="bg1"/>
                </a:solidFill>
              </a:rPr>
              <a:t>Tropaelum</a:t>
            </a:r>
            <a:r>
              <a:rPr lang="en-US" dirty="0" smtClean="0">
                <a:solidFill>
                  <a:schemeClr val="bg1"/>
                </a:solidFill>
              </a:rPr>
              <a:t> spp.</a:t>
            </a:r>
            <a:endParaRPr lang="en-US" dirty="0">
              <a:solidFill>
                <a:schemeClr val="bg1"/>
              </a:solidFill>
            </a:endParaRPr>
          </a:p>
        </p:txBody>
      </p:sp>
      <p:sp>
        <p:nvSpPr>
          <p:cNvPr id="11" name="TextBox 10"/>
          <p:cNvSpPr txBox="1"/>
          <p:nvPr/>
        </p:nvSpPr>
        <p:spPr>
          <a:xfrm>
            <a:off x="4005942" y="2907659"/>
            <a:ext cx="1981200" cy="369332"/>
          </a:xfrm>
          <a:prstGeom prst="rect">
            <a:avLst/>
          </a:prstGeom>
          <a:noFill/>
        </p:spPr>
        <p:txBody>
          <a:bodyPr wrap="square" rtlCol="0">
            <a:spAutoFit/>
          </a:bodyPr>
          <a:lstStyle/>
          <a:p>
            <a:pPr algn="r"/>
            <a:r>
              <a:rPr lang="en-US" dirty="0" err="1" smtClean="0">
                <a:solidFill>
                  <a:schemeClr val="bg1"/>
                </a:solidFill>
              </a:rPr>
              <a:t>Asclepias</a:t>
            </a:r>
            <a:r>
              <a:rPr lang="en-US" dirty="0" smtClean="0">
                <a:solidFill>
                  <a:schemeClr val="bg1"/>
                </a:solidFill>
              </a:rPr>
              <a:t> spp.</a:t>
            </a:r>
            <a:endParaRPr lang="en-US" dirty="0">
              <a:solidFill>
                <a:schemeClr val="bg1"/>
              </a:solidFill>
            </a:endParaRPr>
          </a:p>
        </p:txBody>
      </p:sp>
      <p:sp>
        <p:nvSpPr>
          <p:cNvPr id="12" name="TextBox 11"/>
          <p:cNvSpPr txBox="1"/>
          <p:nvPr/>
        </p:nvSpPr>
        <p:spPr>
          <a:xfrm>
            <a:off x="4005942" y="6324600"/>
            <a:ext cx="1981200" cy="369332"/>
          </a:xfrm>
          <a:prstGeom prst="rect">
            <a:avLst/>
          </a:prstGeom>
          <a:noFill/>
        </p:spPr>
        <p:txBody>
          <a:bodyPr wrap="square" rtlCol="0">
            <a:spAutoFit/>
          </a:bodyPr>
          <a:lstStyle/>
          <a:p>
            <a:pPr algn="r"/>
            <a:r>
              <a:rPr lang="en-US" dirty="0" smtClean="0">
                <a:solidFill>
                  <a:schemeClr val="bg1"/>
                </a:solidFill>
              </a:rPr>
              <a:t>Impatiens spp. </a:t>
            </a:r>
            <a:endParaRPr lang="en-US" dirty="0">
              <a:solidFill>
                <a:schemeClr val="bg1"/>
              </a:solidFill>
            </a:endParaRPr>
          </a:p>
        </p:txBody>
      </p:sp>
      <p:sp>
        <p:nvSpPr>
          <p:cNvPr id="13" name="Title 12"/>
          <p:cNvSpPr>
            <a:spLocks noGrp="1"/>
          </p:cNvSpPr>
          <p:nvPr>
            <p:ph type="title"/>
          </p:nvPr>
        </p:nvSpPr>
        <p:spPr>
          <a:xfrm>
            <a:off x="0" y="457200"/>
            <a:ext cx="9144000" cy="731520"/>
          </a:xfrm>
          <a:solidFill>
            <a:srgbClr val="EBF1DE">
              <a:alpha val="49000"/>
            </a:srgbClr>
          </a:solidFill>
        </p:spPr>
        <p:txBody>
          <a:bodyPr>
            <a:normAutofit/>
          </a:bodyPr>
          <a:lstStyle/>
          <a:p>
            <a:r>
              <a:rPr lang="en-US" dirty="0" smtClean="0"/>
              <a:t>Alternate hosts</a:t>
            </a:r>
            <a:endParaRPr lang="en-US" dirty="0"/>
          </a:p>
        </p:txBody>
      </p:sp>
      <p:sp>
        <p:nvSpPr>
          <p:cNvPr id="15" name="TextBox 14"/>
          <p:cNvSpPr txBox="1"/>
          <p:nvPr/>
        </p:nvSpPr>
        <p:spPr>
          <a:xfrm>
            <a:off x="982681" y="2907659"/>
            <a:ext cx="1981200" cy="369332"/>
          </a:xfrm>
          <a:prstGeom prst="rect">
            <a:avLst/>
          </a:prstGeom>
          <a:noFill/>
        </p:spPr>
        <p:txBody>
          <a:bodyPr wrap="square" rtlCol="0">
            <a:spAutoFit/>
          </a:bodyPr>
          <a:lstStyle/>
          <a:p>
            <a:pPr algn="r"/>
            <a:r>
              <a:rPr lang="en-US" dirty="0" err="1" smtClean="0">
                <a:solidFill>
                  <a:schemeClr val="bg1"/>
                </a:solidFill>
              </a:rPr>
              <a:t>Paeonia</a:t>
            </a:r>
            <a:r>
              <a:rPr lang="en-US" dirty="0" smtClean="0">
                <a:solidFill>
                  <a:schemeClr val="bg1"/>
                </a:solidFill>
              </a:rPr>
              <a:t> spp.</a:t>
            </a:r>
            <a:endParaRPr lang="en-US" dirty="0">
              <a:solidFill>
                <a:schemeClr val="bg1"/>
              </a:solidFill>
            </a:endParaRPr>
          </a:p>
        </p:txBody>
      </p:sp>
      <p:sp>
        <p:nvSpPr>
          <p:cNvPr id="16" name="Rectangle 15"/>
          <p:cNvSpPr/>
          <p:nvPr/>
        </p:nvSpPr>
        <p:spPr>
          <a:xfrm>
            <a:off x="11430" y="44440"/>
            <a:ext cx="3048000" cy="215444"/>
          </a:xfrm>
          <a:prstGeom prst="rect">
            <a:avLst/>
          </a:prstGeom>
        </p:spPr>
        <p:txBody>
          <a:bodyPr wrap="square">
            <a:spAutoFit/>
          </a:bodyPr>
          <a:lstStyle/>
          <a:p>
            <a:r>
              <a:rPr lang="en-US" sz="800" dirty="0" smtClean="0">
                <a:solidFill>
                  <a:schemeClr val="bg1"/>
                </a:solidFill>
              </a:rPr>
              <a:t>Photos © </a:t>
            </a:r>
            <a:r>
              <a:rPr lang="en-US" sz="800" dirty="0" err="1" smtClean="0">
                <a:solidFill>
                  <a:schemeClr val="bg1"/>
                </a:solidFill>
              </a:rPr>
              <a:t>wikimedia</a:t>
            </a:r>
            <a:r>
              <a:rPr lang="en-US" sz="800" dirty="0" smtClean="0">
                <a:solidFill>
                  <a:schemeClr val="bg1"/>
                </a:solidFill>
              </a:rPr>
              <a:t> commons</a:t>
            </a:r>
            <a:endParaRPr lang="en-US" sz="800" dirty="0">
              <a:solidFill>
                <a:schemeClr val="bg1"/>
              </a:solidFill>
            </a:endParaRPr>
          </a:p>
        </p:txBody>
      </p:sp>
    </p:spTree>
    <p:extLst>
      <p:ext uri="{BB962C8B-B14F-4D97-AF65-F5344CB8AC3E}">
        <p14:creationId xmlns:p14="http://schemas.microsoft.com/office/powerpoint/2010/main" val="3645325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0" y="457200"/>
            <a:ext cx="9144000" cy="762000"/>
          </a:xfrm>
          <a:solidFill>
            <a:schemeClr val="accent3">
              <a:lumMod val="20000"/>
              <a:lumOff val="80000"/>
              <a:alpha val="51000"/>
            </a:schemeClr>
          </a:solidFill>
        </p:spPr>
        <p:txBody>
          <a:bodyPr/>
          <a:lstStyle/>
          <a:p>
            <a:r>
              <a:rPr lang="en-US" dirty="0"/>
              <a:t>Symptoms </a:t>
            </a:r>
            <a:r>
              <a:rPr lang="en-US" dirty="0" smtClean="0"/>
              <a:t>and signs</a:t>
            </a:r>
            <a:endParaRPr lang="en-US" dirty="0"/>
          </a:p>
        </p:txBody>
      </p:sp>
      <p:sp>
        <p:nvSpPr>
          <p:cNvPr id="6" name="Rectangle 5"/>
          <p:cNvSpPr/>
          <p:nvPr/>
        </p:nvSpPr>
        <p:spPr>
          <a:xfrm>
            <a:off x="152400" y="6545580"/>
            <a:ext cx="4648200" cy="215444"/>
          </a:xfrm>
          <a:prstGeom prst="rect">
            <a:avLst/>
          </a:prstGeom>
        </p:spPr>
        <p:txBody>
          <a:bodyPr wrap="square">
            <a:spAutoFit/>
          </a:bodyPr>
          <a:lstStyle/>
          <a:p>
            <a:r>
              <a:rPr lang="en-US" sz="800" dirty="0">
                <a:solidFill>
                  <a:schemeClr val="bg1"/>
                </a:solidFill>
              </a:rPr>
              <a:t>Photo:  </a:t>
            </a:r>
            <a:r>
              <a:rPr lang="en-US" sz="800" i="1" dirty="0" err="1">
                <a:solidFill>
                  <a:schemeClr val="bg1"/>
                </a:solidFill>
              </a:rPr>
              <a:t>Cronartium</a:t>
            </a:r>
            <a:r>
              <a:rPr lang="en-US" sz="800" i="1" dirty="0">
                <a:solidFill>
                  <a:schemeClr val="bg1"/>
                </a:solidFill>
              </a:rPr>
              <a:t> </a:t>
            </a:r>
            <a:r>
              <a:rPr lang="en-US" sz="800" i="1" dirty="0" err="1">
                <a:solidFill>
                  <a:schemeClr val="bg1"/>
                </a:solidFill>
              </a:rPr>
              <a:t>flaccidum</a:t>
            </a:r>
            <a:r>
              <a:rPr lang="en-US" sz="800" i="1" dirty="0">
                <a:solidFill>
                  <a:schemeClr val="bg1"/>
                </a:solidFill>
              </a:rPr>
              <a:t> </a:t>
            </a:r>
            <a:r>
              <a:rPr lang="en-US" sz="800" dirty="0">
                <a:solidFill>
                  <a:schemeClr val="bg1"/>
                </a:solidFill>
              </a:rPr>
              <a:t>on </a:t>
            </a:r>
            <a:r>
              <a:rPr lang="en-US" sz="800" dirty="0" err="1">
                <a:solidFill>
                  <a:schemeClr val="bg1"/>
                </a:solidFill>
              </a:rPr>
              <a:t>mugo</a:t>
            </a:r>
            <a:r>
              <a:rPr lang="en-US" sz="800" dirty="0">
                <a:solidFill>
                  <a:schemeClr val="bg1"/>
                </a:solidFill>
              </a:rPr>
              <a:t> pine © Gerhard </a:t>
            </a:r>
            <a:r>
              <a:rPr lang="en-US" sz="800" dirty="0" err="1">
                <a:solidFill>
                  <a:schemeClr val="bg1"/>
                </a:solidFill>
              </a:rPr>
              <a:t>Koller</a:t>
            </a:r>
            <a:r>
              <a:rPr lang="en-US" sz="800" dirty="0">
                <a:solidFill>
                  <a:schemeClr val="bg1"/>
                </a:solidFill>
              </a:rPr>
              <a:t>, the mushroom observer</a:t>
            </a:r>
          </a:p>
        </p:txBody>
      </p:sp>
    </p:spTree>
    <p:extLst>
      <p:ext uri="{BB962C8B-B14F-4D97-AF65-F5344CB8AC3E}">
        <p14:creationId xmlns:p14="http://schemas.microsoft.com/office/powerpoint/2010/main" val="3312159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a:t>
            </a:r>
            <a:endParaRPr lang="en-US" dirty="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375" t="-52" r="35125" b="3775"/>
          <a:stretch/>
        </p:blipFill>
        <p:spPr>
          <a:xfrm>
            <a:off x="4892039" y="11722"/>
            <a:ext cx="4408848" cy="6846278"/>
          </a:xfrm>
        </p:spPr>
      </p:pic>
      <p:sp>
        <p:nvSpPr>
          <p:cNvPr id="10" name="Text Placeholder 9"/>
          <p:cNvSpPr>
            <a:spLocks noGrp="1"/>
          </p:cNvSpPr>
          <p:nvPr>
            <p:ph type="body" sz="half" idx="2"/>
          </p:nvPr>
        </p:nvSpPr>
        <p:spPr/>
        <p:txBody>
          <a:bodyPr>
            <a:normAutofit/>
          </a:bodyPr>
          <a:lstStyle/>
          <a:p>
            <a:r>
              <a:rPr lang="en-US" sz="2800" dirty="0" smtClean="0"/>
              <a:t>On pine: </a:t>
            </a:r>
          </a:p>
          <a:p>
            <a:pPr marL="342900" indent="-342900">
              <a:buFont typeface="Arial" panose="020B0604020202020204" pitchFamily="34" charset="0"/>
              <a:buChar char="•"/>
            </a:pPr>
            <a:r>
              <a:rPr lang="en-US" sz="2800" b="1" dirty="0"/>
              <a:t>Spots on </a:t>
            </a:r>
            <a:r>
              <a:rPr lang="en-US" sz="2800" b="1" dirty="0" smtClean="0"/>
              <a:t>needles (or not)</a:t>
            </a:r>
            <a:endParaRPr lang="en-US" sz="2800" b="1" dirty="0"/>
          </a:p>
          <a:p>
            <a:pPr marL="342900" indent="-342900">
              <a:buFont typeface="Arial" panose="020B0604020202020204" pitchFamily="34" charset="0"/>
              <a:buChar char="•"/>
            </a:pPr>
            <a:r>
              <a:rPr lang="en-US" sz="2800" dirty="0" smtClean="0"/>
              <a:t>Stem swelling/cankers</a:t>
            </a:r>
            <a:endParaRPr lang="en-US" sz="2800" dirty="0"/>
          </a:p>
          <a:p>
            <a:pPr marL="342900" indent="-342900">
              <a:buFont typeface="Arial" panose="020B0604020202020204" pitchFamily="34" charset="0"/>
              <a:buChar char="•"/>
            </a:pPr>
            <a:r>
              <a:rPr lang="en-US" sz="2800" dirty="0"/>
              <a:t>Branch flagging</a:t>
            </a:r>
          </a:p>
          <a:p>
            <a:pPr marL="342900" indent="-342900">
              <a:buFont typeface="Arial" panose="020B0604020202020204" pitchFamily="34" charset="0"/>
              <a:buChar char="•"/>
            </a:pPr>
            <a:r>
              <a:rPr lang="en-US" sz="2800" dirty="0"/>
              <a:t>Excessive pitch flow</a:t>
            </a:r>
          </a:p>
          <a:p>
            <a:pPr marL="342900" indent="-342900">
              <a:buFont typeface="Arial" panose="020B0604020202020204" pitchFamily="34" charset="0"/>
              <a:buChar char="•"/>
            </a:pPr>
            <a:r>
              <a:rPr lang="en-US" sz="2800" dirty="0" smtClean="0"/>
              <a:t>Top-kill</a:t>
            </a:r>
            <a:endParaRPr lang="en-US" sz="2800" dirty="0"/>
          </a:p>
        </p:txBody>
      </p:sp>
      <p:sp>
        <p:nvSpPr>
          <p:cNvPr id="4" name="TextBox 3"/>
          <p:cNvSpPr txBox="1"/>
          <p:nvPr/>
        </p:nvSpPr>
        <p:spPr>
          <a:xfrm>
            <a:off x="5867400" y="6627168"/>
            <a:ext cx="3429000" cy="230832"/>
          </a:xfrm>
          <a:prstGeom prst="rect">
            <a:avLst/>
          </a:prstGeom>
          <a:noFill/>
        </p:spPr>
        <p:txBody>
          <a:bodyPr wrap="square" rtlCol="0">
            <a:spAutoFit/>
          </a:bodyPr>
          <a:lstStyle/>
          <a:p>
            <a:pPr algn="r"/>
            <a:r>
              <a:rPr lang="en-US" sz="900" dirty="0" smtClean="0">
                <a:solidFill>
                  <a:schemeClr val="bg1"/>
                </a:solidFill>
              </a:rPr>
              <a:t>© US-FS, via high elevation white pines</a:t>
            </a:r>
            <a:endParaRPr lang="en-US" sz="900" dirty="0">
              <a:solidFill>
                <a:schemeClr val="bg1"/>
              </a:solidFill>
            </a:endParaRPr>
          </a:p>
        </p:txBody>
      </p:sp>
      <p:sp>
        <p:nvSpPr>
          <p:cNvPr id="7" name="Title 7"/>
          <p:cNvSpPr txBox="1">
            <a:spLocks/>
          </p:cNvSpPr>
          <p:nvPr/>
        </p:nvSpPr>
        <p:spPr>
          <a:xfrm>
            <a:off x="5181600" y="350838"/>
            <a:ext cx="3810000" cy="1096962"/>
          </a:xfrm>
          <a:prstGeom prst="rect">
            <a:avLst/>
          </a:prstGeom>
          <a:solidFill>
            <a:srgbClr val="F2DCDB">
              <a:alpha val="41961"/>
            </a:srgbClr>
          </a:solidFill>
        </p:spPr>
        <p:txBody>
          <a:bodyPr vert="horz" lIns="91440" tIns="45720" rIns="91440" bIns="45720" rtlCol="0" anchor="ctr">
            <a:no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r>
              <a:rPr lang="en-US" sz="2000" b="0" dirty="0" smtClean="0">
                <a:latin typeface="+mn-lt"/>
              </a:rPr>
              <a:t>Needle symptoms on white pine caused by white pine blister rust</a:t>
            </a:r>
            <a:endParaRPr lang="en-US" sz="2000" b="0" dirty="0">
              <a:latin typeface="+mn-lt"/>
            </a:endParaRPr>
          </a:p>
        </p:txBody>
      </p:sp>
    </p:spTree>
    <p:extLst>
      <p:ext uri="{BB962C8B-B14F-4D97-AF65-F5344CB8AC3E}">
        <p14:creationId xmlns:p14="http://schemas.microsoft.com/office/powerpoint/2010/main" val="2084709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Symptoms</a:t>
            </a:r>
            <a:endParaRPr lang="en-US" dirty="0"/>
          </a:p>
        </p:txBody>
      </p:sp>
      <p:sp>
        <p:nvSpPr>
          <p:cNvPr id="10" name="Text Placeholder 9"/>
          <p:cNvSpPr>
            <a:spLocks noGrp="1"/>
          </p:cNvSpPr>
          <p:nvPr>
            <p:ph type="body" sz="half" idx="2"/>
          </p:nvPr>
        </p:nvSpPr>
        <p:spPr/>
        <p:txBody>
          <a:bodyPr>
            <a:normAutofit/>
          </a:bodyPr>
          <a:lstStyle/>
          <a:p>
            <a:r>
              <a:rPr lang="en-US" sz="2800" dirty="0" smtClean="0"/>
              <a:t>On pine: </a:t>
            </a:r>
          </a:p>
          <a:p>
            <a:pPr marL="342900" indent="-342900">
              <a:buFont typeface="Arial" panose="020B0604020202020204" pitchFamily="34" charset="0"/>
              <a:buChar char="•"/>
            </a:pPr>
            <a:r>
              <a:rPr lang="en-US" sz="2800" dirty="0" smtClean="0"/>
              <a:t>Spots on needles (or not)</a:t>
            </a:r>
          </a:p>
          <a:p>
            <a:pPr marL="342900" indent="-342900">
              <a:buFont typeface="Arial" panose="020B0604020202020204" pitchFamily="34" charset="0"/>
              <a:buChar char="•"/>
            </a:pPr>
            <a:r>
              <a:rPr lang="en-US" sz="2800" dirty="0" smtClean="0"/>
              <a:t>Stem swelling/</a:t>
            </a:r>
            <a:r>
              <a:rPr lang="en-US" sz="2800" b="1" dirty="0" smtClean="0"/>
              <a:t>cankers</a:t>
            </a:r>
          </a:p>
          <a:p>
            <a:pPr marL="342900" indent="-342900">
              <a:buFont typeface="Arial" panose="020B0604020202020204" pitchFamily="34" charset="0"/>
              <a:buChar char="•"/>
            </a:pPr>
            <a:r>
              <a:rPr lang="en-US" sz="2800" dirty="0" smtClean="0"/>
              <a:t>Branch flagging</a:t>
            </a:r>
          </a:p>
          <a:p>
            <a:pPr marL="342900" indent="-342900">
              <a:buFont typeface="Arial" panose="020B0604020202020204" pitchFamily="34" charset="0"/>
              <a:buChar char="•"/>
            </a:pPr>
            <a:r>
              <a:rPr lang="en-US" sz="2800" dirty="0" smtClean="0"/>
              <a:t>Excessive pitch flow</a:t>
            </a:r>
          </a:p>
          <a:p>
            <a:pPr marL="342900" indent="-342900">
              <a:buFont typeface="Arial" panose="020B0604020202020204" pitchFamily="34" charset="0"/>
              <a:buChar char="•"/>
            </a:pPr>
            <a:r>
              <a:rPr lang="en-US" sz="2800" dirty="0" smtClean="0"/>
              <a:t>Top-kill</a:t>
            </a:r>
            <a:endParaRPr lang="en-US" sz="2800" dirty="0"/>
          </a:p>
        </p:txBody>
      </p:sp>
      <p:sp>
        <p:nvSpPr>
          <p:cNvPr id="4" name="TextBox 3"/>
          <p:cNvSpPr txBox="1"/>
          <p:nvPr/>
        </p:nvSpPr>
        <p:spPr>
          <a:xfrm>
            <a:off x="5562600" y="6553200"/>
            <a:ext cx="3429000" cy="230832"/>
          </a:xfrm>
          <a:prstGeom prst="rect">
            <a:avLst/>
          </a:prstGeom>
          <a:noFill/>
        </p:spPr>
        <p:txBody>
          <a:bodyPr wrap="square" rtlCol="0">
            <a:spAutoFit/>
          </a:bodyPr>
          <a:lstStyle/>
          <a:p>
            <a:pPr algn="r"/>
            <a:r>
              <a:rPr lang="en-US" sz="900" dirty="0" smtClean="0">
                <a:solidFill>
                  <a:schemeClr val="bg1"/>
                </a:solidFill>
              </a:rPr>
              <a:t>© US-FS, via high elevation white pines</a:t>
            </a:r>
            <a:endParaRPr lang="en-US" sz="900" dirty="0">
              <a:solidFill>
                <a:schemeClr val="bg1"/>
              </a:solidFill>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1138"/>
          <a:stretch/>
        </p:blipFill>
        <p:spPr>
          <a:xfrm>
            <a:off x="4572000" y="0"/>
            <a:ext cx="4572000" cy="6858000"/>
          </a:xfrm>
        </p:spPr>
      </p:pic>
      <p:sp>
        <p:nvSpPr>
          <p:cNvPr id="8" name="TextBox 7"/>
          <p:cNvSpPr txBox="1"/>
          <p:nvPr/>
        </p:nvSpPr>
        <p:spPr>
          <a:xfrm>
            <a:off x="4800600" y="6641068"/>
            <a:ext cx="4343400" cy="369332"/>
          </a:xfrm>
          <a:prstGeom prst="rect">
            <a:avLst/>
          </a:prstGeom>
          <a:noFill/>
        </p:spPr>
        <p:txBody>
          <a:bodyPr wrap="square" rtlCol="0">
            <a:spAutoFit/>
          </a:bodyPr>
          <a:lstStyle/>
          <a:p>
            <a:pPr algn="r"/>
            <a:r>
              <a:rPr lang="en-US" sz="900" dirty="0" smtClean="0">
                <a:solidFill>
                  <a:schemeClr val="bg1"/>
                </a:solidFill>
              </a:rPr>
              <a:t>Photo: canker </a:t>
            </a:r>
            <a:r>
              <a:rPr lang="en-US" sz="900" dirty="0">
                <a:solidFill>
                  <a:schemeClr val="bg1"/>
                </a:solidFill>
              </a:rPr>
              <a:t>on trunk © </a:t>
            </a:r>
            <a:r>
              <a:rPr lang="en-US" sz="900" dirty="0" smtClean="0">
                <a:solidFill>
                  <a:schemeClr val="bg1"/>
                </a:solidFill>
              </a:rPr>
              <a:t>Hansson</a:t>
            </a:r>
            <a:r>
              <a:rPr lang="en-US" sz="900" dirty="0">
                <a:solidFill>
                  <a:schemeClr val="bg1"/>
                </a:solidFill>
              </a:rPr>
              <a:t>, Swedish University of Agricultural Sciences</a:t>
            </a:r>
          </a:p>
          <a:p>
            <a:pPr algn="r"/>
            <a:endParaRPr lang="en-US" sz="900" dirty="0">
              <a:solidFill>
                <a:schemeClr val="bg1"/>
              </a:solidFill>
            </a:endParaRPr>
          </a:p>
        </p:txBody>
      </p:sp>
    </p:spTree>
    <p:extLst>
      <p:ext uri="{BB962C8B-B14F-4D97-AF65-F5344CB8AC3E}">
        <p14:creationId xmlns:p14="http://schemas.microsoft.com/office/powerpoint/2010/main" val="1660262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Symptoms</a:t>
            </a:r>
            <a:endParaRPr lang="en-US" dirty="0"/>
          </a:p>
        </p:txBody>
      </p:sp>
      <p:sp>
        <p:nvSpPr>
          <p:cNvPr id="16" name="Text Placeholder 15"/>
          <p:cNvSpPr>
            <a:spLocks noGrp="1"/>
          </p:cNvSpPr>
          <p:nvPr>
            <p:ph type="body" sz="half" idx="2"/>
          </p:nvPr>
        </p:nvSpPr>
        <p:spPr/>
        <p:txBody>
          <a:bodyPr/>
          <a:lstStyle/>
          <a:p>
            <a:r>
              <a:rPr lang="en-US" sz="2800" dirty="0"/>
              <a:t>On pine: </a:t>
            </a:r>
          </a:p>
          <a:p>
            <a:pPr marL="342900" indent="-342900">
              <a:buFont typeface="Arial" panose="020B0604020202020204" pitchFamily="34" charset="0"/>
              <a:buChar char="•"/>
            </a:pPr>
            <a:r>
              <a:rPr lang="en-US" sz="2800" dirty="0"/>
              <a:t>Spots on needles (or not)</a:t>
            </a:r>
          </a:p>
          <a:p>
            <a:pPr marL="342900" indent="-342900">
              <a:buFont typeface="Arial" panose="020B0604020202020204" pitchFamily="34" charset="0"/>
              <a:buChar char="•"/>
            </a:pPr>
            <a:r>
              <a:rPr lang="en-US" sz="2800" dirty="0"/>
              <a:t>Stem swelling/cankers</a:t>
            </a:r>
          </a:p>
          <a:p>
            <a:pPr marL="342900" indent="-342900">
              <a:buFont typeface="Arial" panose="020B0604020202020204" pitchFamily="34" charset="0"/>
              <a:buChar char="•"/>
            </a:pPr>
            <a:r>
              <a:rPr lang="en-US" sz="2800" dirty="0"/>
              <a:t>Branch flagging</a:t>
            </a:r>
          </a:p>
          <a:p>
            <a:pPr marL="342900" indent="-342900">
              <a:buFont typeface="Arial" panose="020B0604020202020204" pitchFamily="34" charset="0"/>
              <a:buChar char="•"/>
            </a:pPr>
            <a:r>
              <a:rPr lang="en-US" sz="2800" dirty="0"/>
              <a:t>Excessive pitch flow</a:t>
            </a:r>
          </a:p>
          <a:p>
            <a:pPr marL="342900" indent="-342900">
              <a:buFont typeface="Arial" panose="020B0604020202020204" pitchFamily="34" charset="0"/>
              <a:buChar char="•"/>
            </a:pPr>
            <a:r>
              <a:rPr lang="en-US" sz="2800" b="1" dirty="0"/>
              <a:t>Top-kill</a:t>
            </a:r>
          </a:p>
          <a:p>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p:spPr>
      </p:pic>
      <p:sp>
        <p:nvSpPr>
          <p:cNvPr id="4" name="TextBox 3"/>
          <p:cNvSpPr txBox="1"/>
          <p:nvPr/>
        </p:nvSpPr>
        <p:spPr>
          <a:xfrm>
            <a:off x="4789714" y="6627168"/>
            <a:ext cx="4354286" cy="230832"/>
          </a:xfrm>
          <a:prstGeom prst="rect">
            <a:avLst/>
          </a:prstGeom>
          <a:noFill/>
        </p:spPr>
        <p:txBody>
          <a:bodyPr wrap="square" rtlCol="0">
            <a:spAutoFit/>
          </a:bodyPr>
          <a:lstStyle/>
          <a:p>
            <a:pPr algn="r"/>
            <a:r>
              <a:rPr lang="en-US" sz="900" dirty="0" smtClean="0">
                <a:solidFill>
                  <a:schemeClr val="bg1"/>
                </a:solidFill>
              </a:rPr>
              <a:t>Photo: top kill on Scots pine caused by SPBR © </a:t>
            </a:r>
            <a:r>
              <a:rPr lang="en-US" sz="900" dirty="0" err="1" smtClean="0">
                <a:solidFill>
                  <a:schemeClr val="bg1"/>
                </a:solidFill>
              </a:rPr>
              <a:t>wikimedia</a:t>
            </a:r>
            <a:r>
              <a:rPr lang="en-US" sz="900" dirty="0" smtClean="0">
                <a:solidFill>
                  <a:schemeClr val="bg1"/>
                </a:solidFill>
              </a:rPr>
              <a:t> commons, </a:t>
            </a:r>
            <a:r>
              <a:rPr lang="en-US" sz="900" dirty="0" err="1" smtClean="0">
                <a:solidFill>
                  <a:schemeClr val="bg1"/>
                </a:solidFill>
              </a:rPr>
              <a:t>beentree</a:t>
            </a:r>
            <a:endParaRPr lang="en-US" sz="900" dirty="0">
              <a:solidFill>
                <a:schemeClr val="bg1"/>
              </a:solidFill>
            </a:endParaRPr>
          </a:p>
        </p:txBody>
      </p:sp>
    </p:spTree>
    <p:extLst>
      <p:ext uri="{BB962C8B-B14F-4D97-AF65-F5344CB8AC3E}">
        <p14:creationId xmlns:p14="http://schemas.microsoft.com/office/powerpoint/2010/main" val="2773133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Title 3"/>
          <p:cNvSpPr>
            <a:spLocks noGrp="1"/>
          </p:cNvSpPr>
          <p:nvPr>
            <p:ph type="title"/>
          </p:nvPr>
        </p:nvSpPr>
        <p:spPr>
          <a:xfrm>
            <a:off x="0" y="228600"/>
            <a:ext cx="9144000" cy="731520"/>
          </a:xfrm>
          <a:solidFill>
            <a:srgbClr val="EBF1DE">
              <a:alpha val="49000"/>
            </a:srgbClr>
          </a:solidFill>
        </p:spPr>
        <p:txBody>
          <a:bodyPr/>
          <a:lstStyle/>
          <a:p>
            <a:r>
              <a:rPr lang="en-US" dirty="0" smtClean="0"/>
              <a:t>Scots Pine Blister Rust</a:t>
            </a:r>
            <a:endParaRPr lang="en-US" dirty="0"/>
          </a:p>
        </p:txBody>
      </p:sp>
      <p:sp>
        <p:nvSpPr>
          <p:cNvPr id="6" name="TextBox 5"/>
          <p:cNvSpPr txBox="1"/>
          <p:nvPr/>
        </p:nvSpPr>
        <p:spPr>
          <a:xfrm>
            <a:off x="152400" y="5334000"/>
            <a:ext cx="4343400" cy="923330"/>
          </a:xfrm>
          <a:prstGeom prst="rect">
            <a:avLst/>
          </a:prstGeom>
          <a:noFill/>
        </p:spPr>
        <p:txBody>
          <a:bodyPr wrap="square" rtlCol="0">
            <a:spAutoFit/>
          </a:bodyPr>
          <a:lstStyle/>
          <a:p>
            <a:r>
              <a:rPr lang="en-US" dirty="0" smtClean="0">
                <a:solidFill>
                  <a:schemeClr val="bg1"/>
                </a:solidFill>
              </a:rPr>
              <a:t>Synonyms include</a:t>
            </a:r>
            <a:r>
              <a:rPr lang="en-US" dirty="0">
                <a:solidFill>
                  <a:schemeClr val="bg1"/>
                </a:solidFill>
              </a:rPr>
              <a:t>: resin-top disease, </a:t>
            </a:r>
            <a:r>
              <a:rPr lang="en-US" dirty="0" smtClean="0">
                <a:solidFill>
                  <a:schemeClr val="bg1"/>
                </a:solidFill>
              </a:rPr>
              <a:t>resin-top, Scotch pine blister rust, </a:t>
            </a:r>
            <a:r>
              <a:rPr lang="en-US" dirty="0" err="1" smtClean="0">
                <a:solidFill>
                  <a:schemeClr val="bg1"/>
                </a:solidFill>
              </a:rPr>
              <a:t>Cronartium</a:t>
            </a:r>
            <a:r>
              <a:rPr lang="en-US" dirty="0" smtClean="0">
                <a:solidFill>
                  <a:schemeClr val="bg1"/>
                </a:solidFill>
              </a:rPr>
              <a:t> rust, two-needle </a:t>
            </a:r>
            <a:r>
              <a:rPr lang="en-US" dirty="0">
                <a:solidFill>
                  <a:schemeClr val="bg1"/>
                </a:solidFill>
              </a:rPr>
              <a:t>pine blister rust</a:t>
            </a:r>
          </a:p>
        </p:txBody>
      </p:sp>
      <p:sp>
        <p:nvSpPr>
          <p:cNvPr id="5" name="Rectangle 4"/>
          <p:cNvSpPr/>
          <p:nvPr/>
        </p:nvSpPr>
        <p:spPr>
          <a:xfrm>
            <a:off x="175260" y="6550968"/>
            <a:ext cx="4343400" cy="230832"/>
          </a:xfrm>
          <a:prstGeom prst="rect">
            <a:avLst/>
          </a:prstGeom>
        </p:spPr>
        <p:txBody>
          <a:bodyPr wrap="square">
            <a:spAutoFit/>
          </a:bodyPr>
          <a:lstStyle/>
          <a:p>
            <a:r>
              <a:rPr lang="en-US" sz="900" dirty="0">
                <a:solidFill>
                  <a:schemeClr val="bg1"/>
                </a:solidFill>
              </a:rPr>
              <a:t>Photo</a:t>
            </a:r>
            <a:r>
              <a:rPr lang="en-US" sz="900" dirty="0" smtClean="0">
                <a:solidFill>
                  <a:schemeClr val="bg1"/>
                </a:solidFill>
              </a:rPr>
              <a:t>: </a:t>
            </a:r>
            <a:r>
              <a:rPr lang="en-US" sz="900" dirty="0">
                <a:solidFill>
                  <a:schemeClr val="bg1"/>
                </a:solidFill>
              </a:rPr>
              <a:t> </a:t>
            </a:r>
            <a:r>
              <a:rPr lang="en-US" sz="900" i="1" dirty="0" err="1" smtClean="0">
                <a:solidFill>
                  <a:schemeClr val="bg1"/>
                </a:solidFill>
              </a:rPr>
              <a:t>Cronartium</a:t>
            </a:r>
            <a:r>
              <a:rPr lang="en-US" sz="900" i="1" dirty="0" smtClean="0">
                <a:solidFill>
                  <a:schemeClr val="bg1"/>
                </a:solidFill>
              </a:rPr>
              <a:t> </a:t>
            </a:r>
            <a:r>
              <a:rPr lang="en-US" sz="900" i="1" dirty="0" err="1" smtClean="0">
                <a:solidFill>
                  <a:schemeClr val="bg1"/>
                </a:solidFill>
              </a:rPr>
              <a:t>flaccidum</a:t>
            </a:r>
            <a:r>
              <a:rPr lang="en-US" sz="900" i="1" dirty="0" smtClean="0">
                <a:solidFill>
                  <a:schemeClr val="bg1"/>
                </a:solidFill>
              </a:rPr>
              <a:t> </a:t>
            </a:r>
            <a:r>
              <a:rPr lang="en-US" sz="900" dirty="0" smtClean="0">
                <a:solidFill>
                  <a:schemeClr val="bg1"/>
                </a:solidFill>
              </a:rPr>
              <a:t>on </a:t>
            </a:r>
            <a:r>
              <a:rPr lang="en-US" sz="900" dirty="0" err="1" smtClean="0">
                <a:solidFill>
                  <a:schemeClr val="bg1"/>
                </a:solidFill>
              </a:rPr>
              <a:t>mugo</a:t>
            </a:r>
            <a:r>
              <a:rPr lang="en-US" sz="900" dirty="0" smtClean="0">
                <a:solidFill>
                  <a:schemeClr val="bg1"/>
                </a:solidFill>
              </a:rPr>
              <a:t> pine © Gerhard </a:t>
            </a:r>
            <a:r>
              <a:rPr lang="en-US" sz="900" dirty="0" err="1" smtClean="0">
                <a:solidFill>
                  <a:schemeClr val="bg1"/>
                </a:solidFill>
              </a:rPr>
              <a:t>Koller</a:t>
            </a:r>
            <a:r>
              <a:rPr lang="en-US" sz="900" dirty="0" smtClean="0">
                <a:solidFill>
                  <a:schemeClr val="bg1"/>
                </a:solidFill>
              </a:rPr>
              <a:t>, the mushroom observer</a:t>
            </a:r>
            <a:endParaRPr lang="en-US" sz="900" dirty="0">
              <a:solidFill>
                <a:schemeClr val="bg1"/>
              </a:solidFill>
            </a:endParaRPr>
          </a:p>
        </p:txBody>
      </p:sp>
    </p:spTree>
    <p:extLst>
      <p:ext uri="{BB962C8B-B14F-4D97-AF65-F5344CB8AC3E}">
        <p14:creationId xmlns:p14="http://schemas.microsoft.com/office/powerpoint/2010/main" val="2822780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p:spPr>
      </p:pic>
      <p:sp>
        <p:nvSpPr>
          <p:cNvPr id="5" name="Title 4"/>
          <p:cNvSpPr>
            <a:spLocks noGrp="1"/>
          </p:cNvSpPr>
          <p:nvPr>
            <p:ph type="title"/>
          </p:nvPr>
        </p:nvSpPr>
        <p:spPr>
          <a:xfrm>
            <a:off x="0" y="381000"/>
            <a:ext cx="9144000" cy="914400"/>
          </a:xfrm>
          <a:solidFill>
            <a:schemeClr val="accent3">
              <a:lumMod val="20000"/>
              <a:lumOff val="80000"/>
              <a:alpha val="38000"/>
            </a:schemeClr>
          </a:solidFill>
        </p:spPr>
        <p:txBody>
          <a:bodyPr/>
          <a:lstStyle/>
          <a:p>
            <a:r>
              <a:rPr lang="en-US" dirty="0" smtClean="0"/>
              <a:t>Signs</a:t>
            </a:r>
            <a:endParaRPr lang="en-US" dirty="0"/>
          </a:p>
        </p:txBody>
      </p:sp>
      <p:sp>
        <p:nvSpPr>
          <p:cNvPr id="8" name="TextBox 7"/>
          <p:cNvSpPr txBox="1"/>
          <p:nvPr/>
        </p:nvSpPr>
        <p:spPr>
          <a:xfrm>
            <a:off x="0" y="6611779"/>
            <a:ext cx="7741668" cy="246221"/>
          </a:xfrm>
          <a:prstGeom prst="rect">
            <a:avLst/>
          </a:prstGeom>
          <a:noFill/>
        </p:spPr>
        <p:txBody>
          <a:bodyPr wrap="square" rtlCol="0">
            <a:spAutoFit/>
          </a:bodyPr>
          <a:lstStyle/>
          <a:p>
            <a:r>
              <a:rPr lang="en-US" sz="1000" dirty="0" smtClean="0">
                <a:solidFill>
                  <a:schemeClr val="bg1"/>
                </a:solidFill>
              </a:rPr>
              <a:t>© Per Hansson, </a:t>
            </a:r>
            <a:r>
              <a:rPr lang="en-US" sz="1000" dirty="0">
                <a:solidFill>
                  <a:schemeClr val="bg1"/>
                </a:solidFill>
              </a:rPr>
              <a:t>Swedish University of Agricultural Sciences</a:t>
            </a:r>
            <a:endParaRPr lang="en-US" sz="1000" dirty="0" smtClean="0">
              <a:solidFill>
                <a:schemeClr val="bg1"/>
              </a:solidFill>
            </a:endParaRPr>
          </a:p>
        </p:txBody>
      </p:sp>
    </p:spTree>
    <p:extLst>
      <p:ext uri="{BB962C8B-B14F-4D97-AF65-F5344CB8AC3E}">
        <p14:creationId xmlns:p14="http://schemas.microsoft.com/office/powerpoint/2010/main" val="2392605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Signs</a:t>
            </a:r>
            <a:endParaRPr lang="en-US" dirty="0"/>
          </a:p>
        </p:txBody>
      </p:sp>
      <p:pic>
        <p:nvPicPr>
          <p:cNvPr id="16" name="Content Placeholder 1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83101" y="1600200"/>
            <a:ext cx="3320197" cy="4419600"/>
          </a:xfrm>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00600" y="62706"/>
            <a:ext cx="4343400" cy="3257550"/>
          </a:xfrm>
        </p:spPr>
      </p:pic>
      <p:pic>
        <p:nvPicPr>
          <p:cNvPr id="10" name="Content Placeholder 9"/>
          <p:cNvPicPr>
            <a:picLocks noGrp="1" noChangeAspect="1"/>
          </p:cNvPicPr>
          <p:nvPr>
            <p:ph sz="half" idx="13"/>
          </p:nvPr>
        </p:nvPicPr>
        <p:blipFill>
          <a:blip r:embed="rId5" cstate="print">
            <a:extLst>
              <a:ext uri="{28A0092B-C50C-407E-A947-70E740481C1C}">
                <a14:useLocalDpi xmlns:a14="http://schemas.microsoft.com/office/drawing/2010/main" val="0"/>
              </a:ext>
            </a:extLst>
          </a:blip>
          <a:stretch>
            <a:fillRect/>
          </a:stretch>
        </p:blipFill>
        <p:spPr>
          <a:xfrm>
            <a:off x="4804756" y="3352800"/>
            <a:ext cx="4335087" cy="3254433"/>
          </a:xfrm>
        </p:spPr>
      </p:pic>
      <p:sp>
        <p:nvSpPr>
          <p:cNvPr id="13" name="TextBox 12"/>
          <p:cNvSpPr txBox="1"/>
          <p:nvPr/>
        </p:nvSpPr>
        <p:spPr>
          <a:xfrm>
            <a:off x="-152400" y="6096000"/>
            <a:ext cx="4648200" cy="230832"/>
          </a:xfrm>
          <a:prstGeom prst="rect">
            <a:avLst/>
          </a:prstGeom>
          <a:noFill/>
        </p:spPr>
        <p:txBody>
          <a:bodyPr wrap="square" rtlCol="0">
            <a:spAutoFit/>
          </a:bodyPr>
          <a:lstStyle/>
          <a:p>
            <a:pPr algn="r"/>
            <a:r>
              <a:rPr lang="en-US" sz="900" dirty="0" smtClean="0">
                <a:solidFill>
                  <a:schemeClr val="accent6"/>
                </a:solidFill>
              </a:rPr>
              <a:t>© CAPS (left) and J. Kruse  photos right</a:t>
            </a:r>
            <a:endParaRPr lang="en-US" sz="900" dirty="0">
              <a:solidFill>
                <a:schemeClr val="accent6"/>
              </a:solidFill>
            </a:endParaRPr>
          </a:p>
        </p:txBody>
      </p:sp>
    </p:spTree>
    <p:extLst>
      <p:ext uri="{BB962C8B-B14F-4D97-AF65-F5344CB8AC3E}">
        <p14:creationId xmlns:p14="http://schemas.microsoft.com/office/powerpoint/2010/main" val="4052330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Alternate host signs</a:t>
            </a:r>
            <a:endParaRPr lang="en-US" dirty="0"/>
          </a:p>
        </p:txBody>
      </p:sp>
      <p:sp>
        <p:nvSpPr>
          <p:cNvPr id="9" name="Text Placeholder 8"/>
          <p:cNvSpPr>
            <a:spLocks noGrp="1"/>
          </p:cNvSpPr>
          <p:nvPr>
            <p:ph type="body" sz="half" idx="2"/>
          </p:nvPr>
        </p:nvSpPr>
        <p:spPr/>
        <p:txBody>
          <a:bodyPr>
            <a:normAutofit/>
          </a:bodyPr>
          <a:lstStyle/>
          <a:p>
            <a:pPr marL="342900" indent="-342900">
              <a:buFont typeface="Arial" panose="020B0604020202020204" pitchFamily="34" charset="0"/>
              <a:buChar char="•"/>
            </a:pPr>
            <a:r>
              <a:rPr lang="en-US" sz="2800" dirty="0" smtClean="0"/>
              <a:t>Three spore stages occur on alternate hosts</a:t>
            </a:r>
          </a:p>
          <a:p>
            <a:pPr marL="342900" indent="-342900">
              <a:buFont typeface="Arial" panose="020B0604020202020204" pitchFamily="34" charset="0"/>
              <a:buChar char="•"/>
            </a:pPr>
            <a:r>
              <a:rPr lang="en-US" sz="2800" dirty="0" smtClean="0"/>
              <a:t>Underside of leaves</a:t>
            </a:r>
          </a:p>
          <a:p>
            <a:pPr marL="342900" indent="-342900">
              <a:buFont typeface="Arial" panose="020B0604020202020204" pitchFamily="34" charset="0"/>
              <a:buChar char="•"/>
            </a:pPr>
            <a:r>
              <a:rPr lang="en-US" sz="2800" dirty="0" smtClean="0"/>
              <a:t>One spore stage is a repeating or cycling stage that </a:t>
            </a:r>
            <a:r>
              <a:rPr lang="en-US" sz="2800" dirty="0" err="1" smtClean="0"/>
              <a:t>reinfects</a:t>
            </a:r>
            <a:r>
              <a:rPr lang="en-US" sz="2800" dirty="0" smtClean="0"/>
              <a:t> alternate hosts</a:t>
            </a: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13" name="TextBox 12"/>
          <p:cNvSpPr txBox="1"/>
          <p:nvPr/>
        </p:nvSpPr>
        <p:spPr>
          <a:xfrm>
            <a:off x="0" y="6627168"/>
            <a:ext cx="3429000" cy="230832"/>
          </a:xfrm>
          <a:prstGeom prst="rect">
            <a:avLst/>
          </a:prstGeom>
          <a:noFill/>
        </p:spPr>
        <p:txBody>
          <a:bodyPr wrap="square" rtlCol="0">
            <a:spAutoFit/>
          </a:bodyPr>
          <a:lstStyle/>
          <a:p>
            <a:r>
              <a:rPr lang="en-US" sz="900" dirty="0">
                <a:solidFill>
                  <a:schemeClr val="bg1"/>
                </a:solidFill>
              </a:rPr>
              <a:t>© Hans Henrik Bruun, University of Copenhagen</a:t>
            </a:r>
          </a:p>
        </p:txBody>
      </p:sp>
    </p:spTree>
    <p:extLst>
      <p:ext uri="{BB962C8B-B14F-4D97-AF65-F5344CB8AC3E}">
        <p14:creationId xmlns:p14="http://schemas.microsoft.com/office/powerpoint/2010/main" val="2110046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1" dirty="0" err="1"/>
              <a:t>Peridermium</a:t>
            </a:r>
            <a:r>
              <a:rPr lang="en-US" i="1" dirty="0"/>
              <a:t> </a:t>
            </a:r>
            <a:r>
              <a:rPr lang="en-US" i="1" dirty="0" err="1" smtClean="0"/>
              <a:t>pini</a:t>
            </a:r>
            <a:r>
              <a:rPr lang="en-US" i="1" dirty="0" smtClean="0"/>
              <a:t/>
            </a:r>
            <a:br>
              <a:rPr lang="en-US" i="1" dirty="0" smtClean="0"/>
            </a:br>
            <a:r>
              <a:rPr lang="en-US" i="1" dirty="0" smtClean="0"/>
              <a:t>(</a:t>
            </a:r>
            <a:r>
              <a:rPr lang="en-US" i="1" dirty="0" err="1" smtClean="0"/>
              <a:t>Endocronartium</a:t>
            </a:r>
            <a:r>
              <a:rPr lang="en-US" i="1" dirty="0" smtClean="0"/>
              <a:t> </a:t>
            </a:r>
            <a:r>
              <a:rPr lang="en-US" i="1" dirty="0" err="1" smtClean="0"/>
              <a:t>pini</a:t>
            </a:r>
            <a:r>
              <a:rPr lang="en-US" i="1" dirty="0" smtClean="0"/>
              <a:t>)</a:t>
            </a:r>
            <a:endParaRPr lang="en-US" dirty="0"/>
          </a:p>
        </p:txBody>
      </p:sp>
      <p:sp>
        <p:nvSpPr>
          <p:cNvPr id="6" name="Content Placeholder 5"/>
          <p:cNvSpPr>
            <a:spLocks noGrp="1"/>
          </p:cNvSpPr>
          <p:nvPr>
            <p:ph idx="1"/>
          </p:nvPr>
        </p:nvSpPr>
        <p:spPr/>
        <p:txBody>
          <a:bodyPr/>
          <a:lstStyle/>
          <a:p>
            <a:pPr lvl="0"/>
            <a:r>
              <a:rPr lang="en-US" dirty="0" smtClean="0"/>
              <a:t>Closely related rust pathogen</a:t>
            </a:r>
            <a:endParaRPr lang="en-US" dirty="0"/>
          </a:p>
          <a:p>
            <a:pPr lvl="1"/>
            <a:r>
              <a:rPr lang="en-US" dirty="0" smtClean="0"/>
              <a:t>Only requires pine host to complete its life cycle</a:t>
            </a:r>
          </a:p>
          <a:p>
            <a:pPr lvl="1"/>
            <a:r>
              <a:rPr lang="en-US" dirty="0" smtClean="0"/>
              <a:t>Could spread more readily with only one host</a:t>
            </a:r>
          </a:p>
          <a:p>
            <a:r>
              <a:rPr lang="en-US" dirty="0" smtClean="0"/>
              <a:t>Genetically identical</a:t>
            </a:r>
          </a:p>
          <a:p>
            <a:r>
              <a:rPr lang="en-US" dirty="0" smtClean="0"/>
              <a:t>Same symptoms on pine</a:t>
            </a:r>
          </a:p>
          <a:p>
            <a:r>
              <a:rPr lang="en-US" dirty="0"/>
              <a:t>Same </a:t>
            </a:r>
            <a:r>
              <a:rPr lang="en-US" dirty="0" smtClean="0"/>
              <a:t>signs on </a:t>
            </a:r>
            <a:r>
              <a:rPr lang="en-US" dirty="0"/>
              <a:t>pine</a:t>
            </a:r>
          </a:p>
          <a:p>
            <a:endParaRPr lang="en-US" dirty="0"/>
          </a:p>
          <a:p>
            <a:endParaRPr lang="en-US" dirty="0"/>
          </a:p>
          <a:p>
            <a:endParaRPr lang="en-US" dirty="0"/>
          </a:p>
        </p:txBody>
      </p:sp>
    </p:spTree>
    <p:extLst>
      <p:ext uri="{BB962C8B-B14F-4D97-AF65-F5344CB8AC3E}">
        <p14:creationId xmlns:p14="http://schemas.microsoft.com/office/powerpoint/2010/main" val="3077655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you should do…</a:t>
            </a:r>
            <a:endParaRPr lang="en-US" dirty="0"/>
          </a:p>
        </p:txBody>
      </p:sp>
      <p:sp>
        <p:nvSpPr>
          <p:cNvPr id="4" name="Content Placeholder 3"/>
          <p:cNvSpPr>
            <a:spLocks noGrp="1"/>
          </p:cNvSpPr>
          <p:nvPr>
            <p:ph idx="1"/>
          </p:nvPr>
        </p:nvSpPr>
        <p:spPr/>
        <p:txBody>
          <a:bodyPr>
            <a:normAutofit fontScale="77500" lnSpcReduction="20000"/>
          </a:bodyPr>
          <a:lstStyle/>
          <a:p>
            <a:pPr>
              <a:spcBef>
                <a:spcPts val="0"/>
              </a:spcBef>
              <a:defRPr/>
            </a:pPr>
            <a:r>
              <a:rPr lang="en-US" dirty="0" smtClean="0"/>
              <a:t>Do not import live host plants </a:t>
            </a:r>
            <a:r>
              <a:rPr lang="en-US" dirty="0"/>
              <a:t>from Europe or Asia which are potential hosts for Scots pine blister rust.</a:t>
            </a:r>
            <a:endParaRPr lang="en-US" dirty="0" smtClean="0"/>
          </a:p>
          <a:p>
            <a:pPr marL="0" indent="0">
              <a:spcBef>
                <a:spcPts val="0"/>
              </a:spcBef>
              <a:buNone/>
              <a:defRPr/>
            </a:pPr>
            <a:endParaRPr lang="en-US" dirty="0" smtClean="0"/>
          </a:p>
          <a:p>
            <a:pPr lvl="1">
              <a:spcBef>
                <a:spcPts val="0"/>
              </a:spcBef>
              <a:defRPr/>
            </a:pPr>
            <a:r>
              <a:rPr lang="en-US" dirty="0" smtClean="0"/>
              <a:t>Isolate </a:t>
            </a:r>
            <a:r>
              <a:rPr lang="en-US" dirty="0"/>
              <a:t>new host plants </a:t>
            </a:r>
            <a:r>
              <a:rPr lang="en-US" dirty="0" smtClean="0"/>
              <a:t>for 4–5 years.</a:t>
            </a:r>
            <a:endParaRPr lang="en-US" dirty="0"/>
          </a:p>
          <a:p>
            <a:endParaRPr lang="en-US" dirty="0"/>
          </a:p>
          <a:p>
            <a:r>
              <a:rPr lang="en-US" dirty="0"/>
              <a:t>Monitor two needle and three needle pines in botanical collections and natural areas for Scots pine blister rust. </a:t>
            </a:r>
          </a:p>
          <a:p>
            <a:endParaRPr lang="en-US" dirty="0"/>
          </a:p>
          <a:p>
            <a:pPr defTabSz="915772">
              <a:spcBef>
                <a:spcPts val="0"/>
              </a:spcBef>
              <a:defRPr/>
            </a:pPr>
            <a:r>
              <a:rPr lang="en-US" dirty="0"/>
              <a:t>Monitor alternate hosts for symptoms and signs of </a:t>
            </a:r>
            <a:r>
              <a:rPr lang="en-US" dirty="0" smtClean="0"/>
              <a:t>rust diseases. </a:t>
            </a:r>
            <a:endParaRPr lang="en-US" dirty="0"/>
          </a:p>
          <a:p>
            <a:pPr defTabSz="915772">
              <a:spcBef>
                <a:spcPts val="0"/>
              </a:spcBef>
              <a:defRPr/>
            </a:pPr>
            <a:endParaRPr lang="en-US" dirty="0"/>
          </a:p>
          <a:p>
            <a:pPr defTabSz="915772">
              <a:spcBef>
                <a:spcPts val="0"/>
              </a:spcBef>
              <a:defRPr/>
            </a:pPr>
            <a:r>
              <a:rPr lang="en-US" dirty="0"/>
              <a:t>Familiarize yourself with any native and introduced rust diseases in your area</a:t>
            </a:r>
            <a:r>
              <a:rPr lang="en-US" dirty="0" smtClean="0"/>
              <a:t>.</a:t>
            </a:r>
            <a:endParaRPr lang="en-US" dirty="0"/>
          </a:p>
        </p:txBody>
      </p:sp>
    </p:spTree>
    <p:extLst>
      <p:ext uri="{BB962C8B-B14F-4D97-AF65-F5344CB8AC3E}">
        <p14:creationId xmlns:p14="http://schemas.microsoft.com/office/powerpoint/2010/main" val="524448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Scouting</a:t>
            </a:r>
            <a:endParaRPr lang="en-US" dirty="0"/>
          </a:p>
        </p:txBody>
      </p:sp>
      <p:sp>
        <p:nvSpPr>
          <p:cNvPr id="12" name="Text Placeholder 11"/>
          <p:cNvSpPr>
            <a:spLocks noGrp="1"/>
          </p:cNvSpPr>
          <p:nvPr>
            <p:ph type="body" sz="half" idx="2"/>
          </p:nvPr>
        </p:nvSpPr>
        <p:spPr/>
        <p:txBody>
          <a:bodyPr/>
          <a:lstStyle/>
          <a:p>
            <a:pPr marL="342900" indent="-342900">
              <a:buFont typeface="Arial" panose="020B0604020202020204" pitchFamily="34" charset="0"/>
              <a:buChar char="•"/>
            </a:pPr>
            <a:r>
              <a:rPr lang="en-US" dirty="0" smtClean="0"/>
              <a:t>Look for flagging, top-kill and excessive pitch flow</a:t>
            </a:r>
          </a:p>
          <a:p>
            <a:pPr marL="342900" indent="-342900">
              <a:buFont typeface="Arial" panose="020B0604020202020204" pitchFamily="34" charset="0"/>
              <a:buChar char="•"/>
            </a:pPr>
            <a:r>
              <a:rPr lang="en-US" dirty="0" smtClean="0"/>
              <a:t>In symptomatic pines look for visual </a:t>
            </a:r>
            <a:r>
              <a:rPr lang="en-US" dirty="0"/>
              <a:t>signs of the </a:t>
            </a:r>
            <a:r>
              <a:rPr lang="en-US" dirty="0" smtClean="0"/>
              <a:t>pathogen</a:t>
            </a:r>
          </a:p>
          <a:p>
            <a:pPr marL="342900" indent="-342900">
              <a:buFont typeface="Arial" panose="020B0604020202020204" pitchFamily="34" charset="0"/>
              <a:buChar char="•"/>
            </a:pPr>
            <a:r>
              <a:rPr lang="en-US" dirty="0" smtClean="0"/>
              <a:t>Answer these questions to help determine if the infected pine could have Scots pine blister rust</a:t>
            </a:r>
          </a:p>
          <a:p>
            <a:pPr marL="800100" lvl="1" indent="-342900">
              <a:spcBef>
                <a:spcPts val="0"/>
              </a:spcBef>
              <a:buFont typeface="Arial" panose="020B0604020202020204" pitchFamily="34" charset="0"/>
              <a:buChar char="•"/>
              <a:defRPr/>
            </a:pPr>
            <a:r>
              <a:rPr lang="en-US" sz="1600" dirty="0" smtClean="0"/>
              <a:t>Who (what species) is  affected?</a:t>
            </a:r>
            <a:endParaRPr lang="en-US" sz="1600" dirty="0"/>
          </a:p>
          <a:p>
            <a:pPr marL="800100" lvl="1" indent="-342900">
              <a:buFont typeface="Arial" panose="020B0604020202020204" pitchFamily="34" charset="0"/>
              <a:buChar char="•"/>
            </a:pPr>
            <a:r>
              <a:rPr lang="en-US" sz="1600" dirty="0"/>
              <a:t>What are the symptoms?</a:t>
            </a:r>
          </a:p>
          <a:p>
            <a:pPr marL="800100" lvl="1" indent="-342900">
              <a:buFont typeface="Arial" panose="020B0604020202020204" pitchFamily="34" charset="0"/>
              <a:buChar char="•"/>
            </a:pPr>
            <a:r>
              <a:rPr lang="en-US" sz="1600" dirty="0"/>
              <a:t>Where on the pine are the signs visible</a:t>
            </a:r>
            <a:r>
              <a:rPr lang="en-US" sz="1600" dirty="0" smtClean="0"/>
              <a:t>?</a:t>
            </a:r>
          </a:p>
          <a:p>
            <a:pPr marL="800100" lvl="1" indent="-342900">
              <a:buFont typeface="Arial" panose="020B0604020202020204" pitchFamily="34" charset="0"/>
              <a:buChar char="•"/>
            </a:pPr>
            <a:endParaRPr lang="en-US"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p:spPr>
      </p:pic>
      <p:sp>
        <p:nvSpPr>
          <p:cNvPr id="8" name="Rectangle 7"/>
          <p:cNvSpPr/>
          <p:nvPr/>
        </p:nvSpPr>
        <p:spPr>
          <a:xfrm>
            <a:off x="6096000" y="3014246"/>
            <a:ext cx="3048000" cy="338554"/>
          </a:xfrm>
          <a:prstGeom prst="rect">
            <a:avLst/>
          </a:prstGeom>
        </p:spPr>
        <p:txBody>
          <a:bodyPr wrap="square">
            <a:spAutoFit/>
          </a:bodyPr>
          <a:lstStyle/>
          <a:p>
            <a:pPr algn="r"/>
            <a:r>
              <a:rPr lang="en-US" sz="800" dirty="0">
                <a:solidFill>
                  <a:schemeClr val="bg1"/>
                </a:solidFill>
              </a:rPr>
              <a:t>Photo: flagging symptom on white pine caused by white pine blister rust © John W. </a:t>
            </a:r>
            <a:r>
              <a:rPr lang="en-US" sz="800" dirty="0" err="1">
                <a:solidFill>
                  <a:schemeClr val="bg1"/>
                </a:solidFill>
              </a:rPr>
              <a:t>Schwandt</a:t>
            </a:r>
            <a:r>
              <a:rPr lang="en-US" sz="800" dirty="0">
                <a:solidFill>
                  <a:schemeClr val="bg1"/>
                </a:solidFill>
              </a:rPr>
              <a:t>, </a:t>
            </a:r>
            <a:r>
              <a:rPr lang="en-US" sz="800" dirty="0" smtClean="0">
                <a:solidFill>
                  <a:schemeClr val="bg1"/>
                </a:solidFill>
              </a:rPr>
              <a:t>US-FS, </a:t>
            </a:r>
            <a:r>
              <a:rPr lang="en-US" sz="800" dirty="0">
                <a:solidFill>
                  <a:schemeClr val="bg1"/>
                </a:solidFill>
              </a:rPr>
              <a:t>Bugwood.org</a:t>
            </a:r>
          </a:p>
        </p:txBody>
      </p:sp>
      <p:sp>
        <p:nvSpPr>
          <p:cNvPr id="9" name="Title 7"/>
          <p:cNvSpPr txBox="1">
            <a:spLocks/>
          </p:cNvSpPr>
          <p:nvPr/>
        </p:nvSpPr>
        <p:spPr>
          <a:xfrm>
            <a:off x="4572000" y="130176"/>
            <a:ext cx="4572000" cy="479424"/>
          </a:xfrm>
          <a:prstGeom prst="rect">
            <a:avLst/>
          </a:prstGeom>
          <a:solidFill>
            <a:schemeClr val="accent3">
              <a:lumMod val="20000"/>
              <a:lumOff val="80000"/>
              <a:alpha val="41961"/>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Flagging</a:t>
            </a:r>
            <a:endParaRPr lang="en-US" sz="2000" dirty="0"/>
          </a:p>
        </p:txBody>
      </p:sp>
      <p:sp>
        <p:nvSpPr>
          <p:cNvPr id="10" name="Title 7"/>
          <p:cNvSpPr txBox="1">
            <a:spLocks/>
          </p:cNvSpPr>
          <p:nvPr/>
        </p:nvSpPr>
        <p:spPr>
          <a:xfrm>
            <a:off x="4572000" y="3581400"/>
            <a:ext cx="4572000" cy="479424"/>
          </a:xfrm>
          <a:prstGeom prst="rect">
            <a:avLst/>
          </a:prstGeom>
          <a:solidFill>
            <a:schemeClr val="accent3">
              <a:lumMod val="20000"/>
              <a:lumOff val="80000"/>
              <a:alpha val="41961"/>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Top-kill</a:t>
            </a:r>
            <a:endParaRPr lang="en-US" sz="2000" dirty="0"/>
          </a:p>
        </p:txBody>
      </p:sp>
      <p:sp>
        <p:nvSpPr>
          <p:cNvPr id="11" name="Rectangle 10"/>
          <p:cNvSpPr/>
          <p:nvPr/>
        </p:nvSpPr>
        <p:spPr>
          <a:xfrm>
            <a:off x="4800600" y="6642556"/>
            <a:ext cx="4343400" cy="215444"/>
          </a:xfrm>
          <a:prstGeom prst="rect">
            <a:avLst/>
          </a:prstGeom>
        </p:spPr>
        <p:txBody>
          <a:bodyPr wrap="square">
            <a:spAutoFit/>
          </a:bodyPr>
          <a:lstStyle/>
          <a:p>
            <a:pPr algn="r"/>
            <a:r>
              <a:rPr lang="en-US" sz="800" dirty="0" smtClean="0">
                <a:solidFill>
                  <a:schemeClr val="bg1"/>
                </a:solidFill>
              </a:rPr>
              <a:t>Photo: top-kill symptom </a:t>
            </a:r>
            <a:r>
              <a:rPr lang="en-US" sz="800" dirty="0">
                <a:solidFill>
                  <a:schemeClr val="bg1"/>
                </a:solidFill>
              </a:rPr>
              <a:t>© </a:t>
            </a:r>
            <a:r>
              <a:rPr lang="en-US" sz="800" dirty="0" smtClean="0">
                <a:solidFill>
                  <a:schemeClr val="bg1"/>
                </a:solidFill>
              </a:rPr>
              <a:t>Hansson</a:t>
            </a:r>
            <a:r>
              <a:rPr lang="en-US" sz="800" dirty="0">
                <a:solidFill>
                  <a:schemeClr val="bg1"/>
                </a:solidFill>
              </a:rPr>
              <a:t>, Swedish University of Agricultural </a:t>
            </a:r>
            <a:r>
              <a:rPr lang="en-US" sz="800" dirty="0" smtClean="0">
                <a:solidFill>
                  <a:schemeClr val="bg1"/>
                </a:solidFill>
              </a:rPr>
              <a:t>Sciences</a:t>
            </a:r>
            <a:endParaRPr lang="en-US" sz="800" dirty="0">
              <a:solidFill>
                <a:schemeClr val="bg1"/>
              </a:solidFill>
            </a:endParaRPr>
          </a:p>
        </p:txBody>
      </p:sp>
    </p:spTree>
    <p:extLst>
      <p:ext uri="{BB962C8B-B14F-4D97-AF65-F5344CB8AC3E}">
        <p14:creationId xmlns:p14="http://schemas.microsoft.com/office/powerpoint/2010/main" val="3426499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Scouting</a:t>
            </a:r>
            <a:endParaRPr lang="en-US" dirty="0"/>
          </a:p>
        </p:txBody>
      </p:sp>
      <p:sp>
        <p:nvSpPr>
          <p:cNvPr id="12" name="Text Placeholder 11"/>
          <p:cNvSpPr>
            <a:spLocks noGrp="1"/>
          </p:cNvSpPr>
          <p:nvPr>
            <p:ph type="body" sz="half" idx="2"/>
          </p:nvPr>
        </p:nvSpPr>
        <p:spPr/>
        <p:txBody>
          <a:bodyPr/>
          <a:lstStyle/>
          <a:p>
            <a:pPr marL="342900" indent="-342900">
              <a:spcBef>
                <a:spcPts val="0"/>
              </a:spcBef>
              <a:buFont typeface="Arial" panose="020B0604020202020204" pitchFamily="34" charset="0"/>
              <a:buChar char="•"/>
              <a:defRPr/>
            </a:pPr>
            <a:r>
              <a:rPr lang="en-US" sz="2800" b="1" dirty="0" smtClean="0"/>
              <a:t>What species is/are affected?</a:t>
            </a:r>
            <a:endParaRPr lang="en-US" sz="2800" b="1" dirty="0"/>
          </a:p>
          <a:p>
            <a:pPr marL="342900" indent="-342900">
              <a:buFont typeface="Arial" panose="020B0604020202020204" pitchFamily="34" charset="0"/>
              <a:buChar char="•"/>
            </a:pPr>
            <a:r>
              <a:rPr lang="en-US" sz="2800" dirty="0"/>
              <a:t>What are the symptoms?</a:t>
            </a:r>
          </a:p>
          <a:p>
            <a:pPr marL="342900" indent="-342900">
              <a:buFont typeface="Arial" panose="020B0604020202020204" pitchFamily="34" charset="0"/>
              <a:buChar char="•"/>
            </a:pPr>
            <a:r>
              <a:rPr lang="en-US" sz="2800" dirty="0"/>
              <a:t>Where on the pine are the signs visible</a:t>
            </a:r>
            <a:r>
              <a:rPr lang="en-US" sz="2800" dirty="0" smtClean="0"/>
              <a:t>?</a:t>
            </a:r>
          </a:p>
          <a:p>
            <a:pPr marL="800100" lvl="1" indent="-342900">
              <a:buFont typeface="Arial" panose="020B0604020202020204" pitchFamily="34" charset="0"/>
              <a:buChar char="•"/>
            </a:pP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p:spPr>
      </p:pic>
      <p:sp>
        <p:nvSpPr>
          <p:cNvPr id="9" name="Rectangle 8"/>
          <p:cNvSpPr/>
          <p:nvPr/>
        </p:nvSpPr>
        <p:spPr>
          <a:xfrm>
            <a:off x="4800600" y="6642556"/>
            <a:ext cx="4343400" cy="215444"/>
          </a:xfrm>
          <a:prstGeom prst="rect">
            <a:avLst/>
          </a:prstGeom>
        </p:spPr>
        <p:txBody>
          <a:bodyPr wrap="square">
            <a:spAutoFit/>
          </a:bodyPr>
          <a:lstStyle/>
          <a:p>
            <a:pPr algn="r"/>
            <a:r>
              <a:rPr lang="en-US" sz="800" dirty="0" smtClean="0">
                <a:solidFill>
                  <a:schemeClr val="bg1"/>
                </a:solidFill>
              </a:rPr>
              <a:t>Photo: spores on Scots pine (two needle pine) © J. Kruse</a:t>
            </a:r>
            <a:r>
              <a:rPr lang="en-US" sz="800" dirty="0">
                <a:solidFill>
                  <a:schemeClr val="bg1"/>
                </a:solidFill>
              </a:rPr>
              <a:t>, Biodiversity and Climate Research Centre</a:t>
            </a:r>
          </a:p>
        </p:txBody>
      </p:sp>
      <p:sp>
        <p:nvSpPr>
          <p:cNvPr id="10" name="Rectangle 9"/>
          <p:cNvSpPr/>
          <p:nvPr/>
        </p:nvSpPr>
        <p:spPr>
          <a:xfrm>
            <a:off x="4800600" y="3048000"/>
            <a:ext cx="4343400" cy="215444"/>
          </a:xfrm>
          <a:prstGeom prst="rect">
            <a:avLst/>
          </a:prstGeom>
        </p:spPr>
        <p:txBody>
          <a:bodyPr wrap="square">
            <a:spAutoFit/>
          </a:bodyPr>
          <a:lstStyle/>
          <a:p>
            <a:pPr algn="r"/>
            <a:r>
              <a:rPr lang="en-US" sz="800" dirty="0" smtClean="0">
                <a:solidFill>
                  <a:schemeClr val="bg1"/>
                </a:solidFill>
              </a:rPr>
              <a:t>Photo:  spores on white pine (five needle pine)© Dawn Dailey O’Brien, Cornell University</a:t>
            </a:r>
            <a:endParaRPr lang="en-US" sz="800" dirty="0">
              <a:solidFill>
                <a:schemeClr val="bg1"/>
              </a:solidFill>
            </a:endParaRPr>
          </a:p>
        </p:txBody>
      </p:sp>
      <p:sp>
        <p:nvSpPr>
          <p:cNvPr id="7" name="Title 7"/>
          <p:cNvSpPr txBox="1">
            <a:spLocks/>
          </p:cNvSpPr>
          <p:nvPr/>
        </p:nvSpPr>
        <p:spPr>
          <a:xfrm>
            <a:off x="4572000" y="130176"/>
            <a:ext cx="4572000" cy="479424"/>
          </a:xfrm>
          <a:prstGeom prst="rect">
            <a:avLst/>
          </a:prstGeom>
          <a:solidFill>
            <a:schemeClr val="accent3">
              <a:lumMod val="20000"/>
              <a:lumOff val="80000"/>
              <a:alpha val="41961"/>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White pine</a:t>
            </a:r>
            <a:endParaRPr lang="en-US" sz="2000" dirty="0"/>
          </a:p>
        </p:txBody>
      </p:sp>
      <p:sp>
        <p:nvSpPr>
          <p:cNvPr id="8" name="Title 7"/>
          <p:cNvSpPr txBox="1">
            <a:spLocks/>
          </p:cNvSpPr>
          <p:nvPr/>
        </p:nvSpPr>
        <p:spPr>
          <a:xfrm>
            <a:off x="4572000" y="3581400"/>
            <a:ext cx="4572000" cy="479424"/>
          </a:xfrm>
          <a:prstGeom prst="rect">
            <a:avLst/>
          </a:prstGeom>
          <a:solidFill>
            <a:schemeClr val="accent3">
              <a:lumMod val="20000"/>
              <a:lumOff val="80000"/>
              <a:alpha val="41961"/>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Scots pine</a:t>
            </a:r>
            <a:endParaRPr lang="en-US" sz="2000" dirty="0"/>
          </a:p>
        </p:txBody>
      </p:sp>
    </p:spTree>
    <p:extLst>
      <p:ext uri="{BB962C8B-B14F-4D97-AF65-F5344CB8AC3E}">
        <p14:creationId xmlns:p14="http://schemas.microsoft.com/office/powerpoint/2010/main" val="3750514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Scouting</a:t>
            </a:r>
            <a:endParaRPr lang="en-US" dirty="0"/>
          </a:p>
        </p:txBody>
      </p:sp>
      <p:sp>
        <p:nvSpPr>
          <p:cNvPr id="12" name="Text Placeholder 11"/>
          <p:cNvSpPr>
            <a:spLocks noGrp="1"/>
          </p:cNvSpPr>
          <p:nvPr>
            <p:ph type="body" sz="half" idx="2"/>
          </p:nvPr>
        </p:nvSpPr>
        <p:spPr/>
        <p:txBody>
          <a:bodyPr/>
          <a:lstStyle/>
          <a:p>
            <a:pPr marL="342900" indent="-342900">
              <a:spcBef>
                <a:spcPts val="0"/>
              </a:spcBef>
              <a:buFont typeface="Arial" panose="020B0604020202020204" pitchFamily="34" charset="0"/>
              <a:buChar char="•"/>
              <a:defRPr/>
            </a:pPr>
            <a:r>
              <a:rPr lang="en-US" sz="2800" dirty="0"/>
              <a:t>What species is/are affected?</a:t>
            </a:r>
          </a:p>
          <a:p>
            <a:pPr marL="342900" indent="-342900">
              <a:buFont typeface="Arial" panose="020B0604020202020204" pitchFamily="34" charset="0"/>
              <a:buChar char="•"/>
            </a:pPr>
            <a:r>
              <a:rPr lang="en-US" sz="2800" b="1" dirty="0" smtClean="0"/>
              <a:t>What </a:t>
            </a:r>
            <a:r>
              <a:rPr lang="en-US" sz="2800" b="1" dirty="0"/>
              <a:t>are the symptoms?</a:t>
            </a:r>
          </a:p>
          <a:p>
            <a:pPr marL="342900" indent="-342900">
              <a:buFont typeface="Arial" panose="020B0604020202020204" pitchFamily="34" charset="0"/>
              <a:buChar char="•"/>
            </a:pPr>
            <a:r>
              <a:rPr lang="en-US" sz="2800" dirty="0"/>
              <a:t>Where on the pine are the signs visible</a:t>
            </a:r>
            <a:r>
              <a:rPr lang="en-US" sz="2800" dirty="0" smtClean="0"/>
              <a:t>?</a:t>
            </a:r>
          </a:p>
          <a:p>
            <a:pPr marL="800100" lvl="1" indent="-342900">
              <a:buFont typeface="Arial" panose="020B0604020202020204" pitchFamily="34" charset="0"/>
              <a:buChar char="•"/>
            </a:pPr>
            <a:endParaRPr lang="en-US"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p:spPr>
      </p:pic>
      <p:sp>
        <p:nvSpPr>
          <p:cNvPr id="6" name="Rectangle 5"/>
          <p:cNvSpPr/>
          <p:nvPr/>
        </p:nvSpPr>
        <p:spPr>
          <a:xfrm>
            <a:off x="4724400" y="6595646"/>
            <a:ext cx="4419600" cy="338554"/>
          </a:xfrm>
          <a:prstGeom prst="rect">
            <a:avLst/>
          </a:prstGeom>
        </p:spPr>
        <p:txBody>
          <a:bodyPr wrap="square">
            <a:spAutoFit/>
          </a:bodyPr>
          <a:lstStyle/>
          <a:p>
            <a:pPr algn="r"/>
            <a:r>
              <a:rPr lang="en-US" sz="800" dirty="0" smtClean="0">
                <a:solidFill>
                  <a:schemeClr val="bg1"/>
                </a:solidFill>
              </a:rPr>
              <a:t>Photo: canker symptom </a:t>
            </a:r>
            <a:r>
              <a:rPr lang="en-US" sz="800" dirty="0">
                <a:solidFill>
                  <a:schemeClr val="bg1"/>
                </a:solidFill>
              </a:rPr>
              <a:t>© Hansson, Swedish University of Agricultural Sciences</a:t>
            </a:r>
          </a:p>
          <a:p>
            <a:pPr algn="r"/>
            <a:endParaRPr lang="en-US" sz="800" dirty="0">
              <a:solidFill>
                <a:schemeClr val="bg1"/>
              </a:solidFill>
            </a:endParaRPr>
          </a:p>
        </p:txBody>
      </p:sp>
      <p:sp>
        <p:nvSpPr>
          <p:cNvPr id="7" name="Rectangle 6"/>
          <p:cNvSpPr/>
          <p:nvPr/>
        </p:nvSpPr>
        <p:spPr>
          <a:xfrm>
            <a:off x="6096000" y="3137356"/>
            <a:ext cx="3048000" cy="215444"/>
          </a:xfrm>
          <a:prstGeom prst="rect">
            <a:avLst/>
          </a:prstGeom>
        </p:spPr>
        <p:txBody>
          <a:bodyPr wrap="square">
            <a:spAutoFit/>
          </a:bodyPr>
          <a:lstStyle/>
          <a:p>
            <a:pPr algn="r"/>
            <a:r>
              <a:rPr lang="en-US" sz="800" dirty="0">
                <a:solidFill>
                  <a:schemeClr val="bg1"/>
                </a:solidFill>
              </a:rPr>
              <a:t>Photo:  gall symptom © James W. Byler, </a:t>
            </a:r>
            <a:r>
              <a:rPr lang="en-US" sz="800" dirty="0" smtClean="0">
                <a:solidFill>
                  <a:schemeClr val="bg1"/>
                </a:solidFill>
              </a:rPr>
              <a:t>US-FS, </a:t>
            </a:r>
            <a:r>
              <a:rPr lang="en-US" sz="800" dirty="0">
                <a:solidFill>
                  <a:schemeClr val="bg1"/>
                </a:solidFill>
              </a:rPr>
              <a:t>Bugwood.org</a:t>
            </a:r>
          </a:p>
        </p:txBody>
      </p:sp>
      <p:sp>
        <p:nvSpPr>
          <p:cNvPr id="8" name="Title 7"/>
          <p:cNvSpPr txBox="1">
            <a:spLocks/>
          </p:cNvSpPr>
          <p:nvPr/>
        </p:nvSpPr>
        <p:spPr>
          <a:xfrm>
            <a:off x="4572000" y="130176"/>
            <a:ext cx="4572000" cy="479424"/>
          </a:xfrm>
          <a:prstGeom prst="rect">
            <a:avLst/>
          </a:prstGeom>
          <a:solidFill>
            <a:schemeClr val="accent3">
              <a:lumMod val="20000"/>
              <a:lumOff val="80000"/>
              <a:alpha val="41961"/>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Gall </a:t>
            </a:r>
            <a:endParaRPr lang="en-US" sz="2000" dirty="0"/>
          </a:p>
        </p:txBody>
      </p:sp>
      <p:sp>
        <p:nvSpPr>
          <p:cNvPr id="9" name="Title 7"/>
          <p:cNvSpPr txBox="1">
            <a:spLocks/>
          </p:cNvSpPr>
          <p:nvPr/>
        </p:nvSpPr>
        <p:spPr>
          <a:xfrm>
            <a:off x="4572000" y="3581400"/>
            <a:ext cx="4572000" cy="479424"/>
          </a:xfrm>
          <a:prstGeom prst="rect">
            <a:avLst/>
          </a:prstGeom>
          <a:solidFill>
            <a:schemeClr val="accent3">
              <a:lumMod val="20000"/>
              <a:lumOff val="80000"/>
              <a:alpha val="41961"/>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Canker</a:t>
            </a:r>
            <a:endParaRPr lang="en-US" sz="2000" dirty="0"/>
          </a:p>
        </p:txBody>
      </p:sp>
    </p:spTree>
    <p:extLst>
      <p:ext uri="{BB962C8B-B14F-4D97-AF65-F5344CB8AC3E}">
        <p14:creationId xmlns:p14="http://schemas.microsoft.com/office/powerpoint/2010/main" val="920660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Scouting</a:t>
            </a:r>
            <a:endParaRPr lang="en-US" dirty="0"/>
          </a:p>
        </p:txBody>
      </p:sp>
      <p:sp>
        <p:nvSpPr>
          <p:cNvPr id="12" name="Text Placeholder 11"/>
          <p:cNvSpPr>
            <a:spLocks noGrp="1"/>
          </p:cNvSpPr>
          <p:nvPr>
            <p:ph type="body" sz="half" idx="2"/>
          </p:nvPr>
        </p:nvSpPr>
        <p:spPr/>
        <p:txBody>
          <a:bodyPr/>
          <a:lstStyle/>
          <a:p>
            <a:pPr marL="342900" indent="-342900">
              <a:spcBef>
                <a:spcPts val="0"/>
              </a:spcBef>
              <a:buFont typeface="Arial" panose="020B0604020202020204" pitchFamily="34" charset="0"/>
              <a:buChar char="•"/>
              <a:defRPr/>
            </a:pPr>
            <a:r>
              <a:rPr lang="en-US" sz="2800" dirty="0"/>
              <a:t>What species is/are affected?</a:t>
            </a:r>
          </a:p>
          <a:p>
            <a:pPr marL="342900" indent="-342900">
              <a:buFont typeface="Arial" panose="020B0604020202020204" pitchFamily="34" charset="0"/>
              <a:buChar char="•"/>
            </a:pPr>
            <a:r>
              <a:rPr lang="en-US" sz="2800" dirty="0" smtClean="0"/>
              <a:t>What </a:t>
            </a:r>
            <a:r>
              <a:rPr lang="en-US" sz="2800" dirty="0"/>
              <a:t>are the symptoms?</a:t>
            </a:r>
          </a:p>
          <a:p>
            <a:pPr marL="342900" indent="-342900">
              <a:buFont typeface="Arial" panose="020B0604020202020204" pitchFamily="34" charset="0"/>
              <a:buChar char="•"/>
            </a:pPr>
            <a:r>
              <a:rPr lang="en-US" sz="2800" b="1" dirty="0"/>
              <a:t>Where on the pine are the signs visible</a:t>
            </a:r>
            <a:r>
              <a:rPr lang="en-US" sz="2800" b="1" dirty="0" smtClean="0"/>
              <a:t>?</a:t>
            </a:r>
          </a:p>
          <a:p>
            <a:pPr marL="800100" lvl="1" indent="-342900">
              <a:buFont typeface="Arial" panose="020B0604020202020204" pitchFamily="34" charset="0"/>
              <a:buChar char="•"/>
            </a:pPr>
            <a:endParaRPr lang="en-US"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p:spPr>
      </p:pic>
      <p:sp>
        <p:nvSpPr>
          <p:cNvPr id="6" name="Rectangle 5"/>
          <p:cNvSpPr/>
          <p:nvPr/>
        </p:nvSpPr>
        <p:spPr>
          <a:xfrm>
            <a:off x="4648200" y="3137356"/>
            <a:ext cx="4495800" cy="215444"/>
          </a:xfrm>
          <a:prstGeom prst="rect">
            <a:avLst/>
          </a:prstGeom>
        </p:spPr>
        <p:txBody>
          <a:bodyPr wrap="square">
            <a:spAutoFit/>
          </a:bodyPr>
          <a:lstStyle/>
          <a:p>
            <a:pPr algn="r"/>
            <a:r>
              <a:rPr lang="en-US" sz="800" dirty="0">
                <a:solidFill>
                  <a:schemeClr val="bg1"/>
                </a:solidFill>
              </a:rPr>
              <a:t>Photo: pine needle rust © </a:t>
            </a:r>
            <a:r>
              <a:rPr lang="en-US" sz="800" dirty="0" smtClean="0">
                <a:solidFill>
                  <a:schemeClr val="bg1"/>
                </a:solidFill>
              </a:rPr>
              <a:t>US-FS North </a:t>
            </a:r>
            <a:r>
              <a:rPr lang="en-US" sz="800" dirty="0">
                <a:solidFill>
                  <a:schemeClr val="bg1"/>
                </a:solidFill>
              </a:rPr>
              <a:t>Central Research Station Archive, </a:t>
            </a:r>
            <a:r>
              <a:rPr lang="en-US" sz="800" dirty="0" smtClean="0">
                <a:solidFill>
                  <a:schemeClr val="bg1"/>
                </a:solidFill>
              </a:rPr>
              <a:t>USDA-FS, Bugwood.org</a:t>
            </a:r>
            <a:endParaRPr lang="en-US" sz="800" dirty="0">
              <a:solidFill>
                <a:schemeClr val="bg1"/>
              </a:solidFill>
            </a:endParaRPr>
          </a:p>
        </p:txBody>
      </p:sp>
      <p:sp>
        <p:nvSpPr>
          <p:cNvPr id="7" name="Rectangle 6"/>
          <p:cNvSpPr/>
          <p:nvPr/>
        </p:nvSpPr>
        <p:spPr>
          <a:xfrm>
            <a:off x="4648200" y="6642556"/>
            <a:ext cx="4495800" cy="215444"/>
          </a:xfrm>
          <a:prstGeom prst="rect">
            <a:avLst/>
          </a:prstGeom>
        </p:spPr>
        <p:txBody>
          <a:bodyPr wrap="square">
            <a:spAutoFit/>
          </a:bodyPr>
          <a:lstStyle/>
          <a:p>
            <a:pPr algn="r"/>
            <a:r>
              <a:rPr lang="en-US" sz="800" dirty="0" smtClean="0">
                <a:solidFill>
                  <a:schemeClr val="bg1"/>
                </a:solidFill>
              </a:rPr>
              <a:t>Photo: Scots pine blister rust </a:t>
            </a:r>
            <a:r>
              <a:rPr lang="en-US" sz="800" dirty="0">
                <a:solidFill>
                  <a:schemeClr val="bg1"/>
                </a:solidFill>
              </a:rPr>
              <a:t>© </a:t>
            </a:r>
            <a:r>
              <a:rPr lang="en-US" sz="800" dirty="0" smtClean="0">
                <a:solidFill>
                  <a:schemeClr val="bg1"/>
                </a:solidFill>
              </a:rPr>
              <a:t>Hansson</a:t>
            </a:r>
            <a:r>
              <a:rPr lang="en-US" sz="800" dirty="0">
                <a:solidFill>
                  <a:schemeClr val="bg1"/>
                </a:solidFill>
              </a:rPr>
              <a:t>, Swedish University of Agricultural </a:t>
            </a:r>
            <a:r>
              <a:rPr lang="en-US" sz="800" dirty="0" smtClean="0">
                <a:solidFill>
                  <a:schemeClr val="bg1"/>
                </a:solidFill>
              </a:rPr>
              <a:t>Sciences</a:t>
            </a:r>
            <a:endParaRPr lang="en-US" sz="800" dirty="0">
              <a:solidFill>
                <a:schemeClr val="bg1"/>
              </a:solidFill>
            </a:endParaRPr>
          </a:p>
        </p:txBody>
      </p:sp>
      <p:sp>
        <p:nvSpPr>
          <p:cNvPr id="8" name="Title 7"/>
          <p:cNvSpPr txBox="1">
            <a:spLocks/>
          </p:cNvSpPr>
          <p:nvPr/>
        </p:nvSpPr>
        <p:spPr>
          <a:xfrm>
            <a:off x="4572000" y="130176"/>
            <a:ext cx="4572000" cy="479424"/>
          </a:xfrm>
          <a:prstGeom prst="rect">
            <a:avLst/>
          </a:prstGeom>
          <a:solidFill>
            <a:schemeClr val="accent3">
              <a:lumMod val="20000"/>
              <a:lumOff val="80000"/>
              <a:alpha val="53000"/>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On needles</a:t>
            </a:r>
            <a:endParaRPr lang="en-US" sz="2000" dirty="0"/>
          </a:p>
        </p:txBody>
      </p:sp>
      <p:sp>
        <p:nvSpPr>
          <p:cNvPr id="9" name="Title 7"/>
          <p:cNvSpPr txBox="1">
            <a:spLocks/>
          </p:cNvSpPr>
          <p:nvPr/>
        </p:nvSpPr>
        <p:spPr>
          <a:xfrm>
            <a:off x="4572000" y="3581400"/>
            <a:ext cx="4572000" cy="479424"/>
          </a:xfrm>
          <a:prstGeom prst="rect">
            <a:avLst/>
          </a:prstGeom>
          <a:solidFill>
            <a:schemeClr val="accent3">
              <a:lumMod val="20000"/>
              <a:lumOff val="80000"/>
              <a:alpha val="41961"/>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000" dirty="0" smtClean="0"/>
              <a:t>On stem</a:t>
            </a:r>
            <a:endParaRPr lang="en-US" sz="2000" dirty="0"/>
          </a:p>
        </p:txBody>
      </p:sp>
    </p:spTree>
    <p:extLst>
      <p:ext uri="{BB962C8B-B14F-4D97-AF65-F5344CB8AC3E}">
        <p14:creationId xmlns:p14="http://schemas.microsoft.com/office/powerpoint/2010/main" val="3878171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Contact your state NPDN lab…</a:t>
            </a:r>
            <a:endParaRPr lang="en-US" dirty="0"/>
          </a:p>
        </p:txBody>
      </p:sp>
      <p:sp>
        <p:nvSpPr>
          <p:cNvPr id="2" name="Content Placeholder 1"/>
          <p:cNvSpPr>
            <a:spLocks noGrp="1"/>
          </p:cNvSpPr>
          <p:nvPr>
            <p:ph idx="1"/>
          </p:nvPr>
        </p:nvSpPr>
        <p:spPr/>
        <p:txBody>
          <a:bodyPr>
            <a:noAutofit/>
          </a:bodyPr>
          <a:lstStyle/>
          <a:p>
            <a:r>
              <a:rPr lang="en-US" sz="2800" dirty="0" smtClean="0"/>
              <a:t>If you think you have found Scots pine blister rust contact the NPDN diagnostician in your state. </a:t>
            </a:r>
          </a:p>
          <a:p>
            <a:r>
              <a:rPr lang="en-US" sz="2800" dirty="0" smtClean="0"/>
              <a:t>Take a series of quality photographs and send them to the diagnostician then ask about sending in a physical sample.</a:t>
            </a:r>
          </a:p>
        </p:txBody>
      </p:sp>
    </p:spTree>
    <p:extLst>
      <p:ext uri="{BB962C8B-B14F-4D97-AF65-F5344CB8AC3E}">
        <p14:creationId xmlns:p14="http://schemas.microsoft.com/office/powerpoint/2010/main" val="3831142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Scots Pine Blister Rust Objectives</a:t>
            </a: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Background</a:t>
            </a:r>
          </a:p>
          <a:p>
            <a:r>
              <a:rPr lang="en-US" sz="3200" dirty="0" smtClean="0"/>
              <a:t>Potential impact</a:t>
            </a:r>
          </a:p>
          <a:p>
            <a:r>
              <a:rPr lang="en-US" sz="3200" dirty="0" smtClean="0"/>
              <a:t>Pathways</a:t>
            </a:r>
          </a:p>
          <a:p>
            <a:r>
              <a:rPr lang="en-US" sz="3200" dirty="0" smtClean="0"/>
              <a:t>Pathogen biology</a:t>
            </a:r>
          </a:p>
          <a:p>
            <a:r>
              <a:rPr lang="en-US" sz="3200" dirty="0"/>
              <a:t>Hosts</a:t>
            </a:r>
          </a:p>
          <a:p>
            <a:r>
              <a:rPr lang="en-US" sz="3200" dirty="0"/>
              <a:t>Signs and symptoms</a:t>
            </a:r>
          </a:p>
          <a:p>
            <a:r>
              <a:rPr lang="en-US" sz="3200" dirty="0"/>
              <a:t>Scouting</a:t>
            </a:r>
          </a:p>
          <a:p>
            <a:r>
              <a:rPr lang="en-US" dirty="0" smtClean="0"/>
              <a:t>Suspects? What </a:t>
            </a:r>
            <a:r>
              <a:rPr lang="en-US" dirty="0"/>
              <a:t>to </a:t>
            </a:r>
            <a:r>
              <a:rPr lang="en-US" dirty="0" smtClean="0"/>
              <a:t>do…</a:t>
            </a:r>
            <a:endParaRPr lang="en-US" dirty="0"/>
          </a:p>
          <a:p>
            <a:r>
              <a:rPr lang="en-US" sz="3200" dirty="0" smtClean="0"/>
              <a:t>Submitting </a:t>
            </a:r>
            <a:r>
              <a:rPr lang="en-US" sz="3200" dirty="0"/>
              <a:t>samples</a:t>
            </a:r>
          </a:p>
          <a:p>
            <a:endParaRPr lang="en-US" sz="3200" dirty="0"/>
          </a:p>
          <a:p>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242701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Send in a proper sample…</a:t>
            </a:r>
            <a:endParaRPr lang="en-US" dirty="0"/>
          </a:p>
        </p:txBody>
      </p:sp>
      <p:sp>
        <p:nvSpPr>
          <p:cNvPr id="3" name="Content Placeholder 2"/>
          <p:cNvSpPr>
            <a:spLocks noGrp="1"/>
          </p:cNvSpPr>
          <p:nvPr>
            <p:ph idx="1"/>
          </p:nvPr>
        </p:nvSpPr>
        <p:spPr/>
        <p:txBody>
          <a:bodyPr>
            <a:noAutofit/>
          </a:bodyPr>
          <a:lstStyle/>
          <a:p>
            <a:pPr marL="57150" indent="0">
              <a:buNone/>
            </a:pPr>
            <a:r>
              <a:rPr lang="en-US" sz="2000" b="1" dirty="0"/>
              <a:t>Remember</a:t>
            </a:r>
            <a:r>
              <a:rPr lang="en-US" sz="2000" dirty="0"/>
              <a:t> when sending samples that are considered to be significant or high-consequence these tips…</a:t>
            </a:r>
          </a:p>
          <a:p>
            <a:pPr lvl="1"/>
            <a:r>
              <a:rPr lang="en-US" altLang="en-US" sz="2000" dirty="0" smtClean="0"/>
              <a:t>Collect </a:t>
            </a:r>
            <a:r>
              <a:rPr lang="en-US" altLang="en-US" sz="2000" dirty="0"/>
              <a:t>6 to 8 inches of plant material with symptoms, wrap it in paper towels or newspaper, and bag it.</a:t>
            </a:r>
          </a:p>
          <a:p>
            <a:pPr lvl="1"/>
            <a:r>
              <a:rPr lang="en-US" altLang="en-US" sz="2000" dirty="0"/>
              <a:t>Best if you can get the whole plant, but that may not be feasible.</a:t>
            </a:r>
          </a:p>
          <a:p>
            <a:pPr lvl="1"/>
            <a:r>
              <a:rPr lang="en-US" altLang="en-US" sz="2000" dirty="0"/>
              <a:t>Collect 6 to 8 inches of plant material without symptoms, wrap it in paper towels or newspaper, and bag it separately.</a:t>
            </a:r>
          </a:p>
          <a:p>
            <a:pPr lvl="1"/>
            <a:r>
              <a:rPr lang="en-US" altLang="en-US" sz="2000" dirty="0"/>
              <a:t>Put both these samples plus the sample submission form in yet another bag.</a:t>
            </a:r>
          </a:p>
          <a:p>
            <a:pPr marL="457200" lvl="1" indent="0">
              <a:buNone/>
            </a:pPr>
            <a:endParaRPr lang="en-US" sz="2000" dirty="0" smtClean="0"/>
          </a:p>
          <a:p>
            <a:pPr marL="57150" indent="0">
              <a:buNone/>
            </a:pPr>
            <a:r>
              <a:rPr lang="en-US" sz="2000" b="1" dirty="0"/>
              <a:t>Review</a:t>
            </a:r>
            <a:r>
              <a:rPr lang="en-US" sz="2000" dirty="0"/>
              <a:t> NPDN’s sample submission module and contact your state diagnostician </a:t>
            </a:r>
            <a:r>
              <a:rPr lang="en-US" sz="2000" dirty="0" smtClean="0"/>
              <a:t>with any questions</a:t>
            </a:r>
            <a:r>
              <a:rPr lang="en-US" sz="2000" dirty="0"/>
              <a:t>. </a:t>
            </a:r>
          </a:p>
        </p:txBody>
      </p:sp>
    </p:spTree>
    <p:extLst>
      <p:ext uri="{BB962C8B-B14F-4D97-AF65-F5344CB8AC3E}">
        <p14:creationId xmlns:p14="http://schemas.microsoft.com/office/powerpoint/2010/main" val="308820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sz="2000" dirty="0" smtClean="0"/>
              <a:t>"</a:t>
            </a:r>
            <a:r>
              <a:rPr lang="en-US" sz="2000" i="1" dirty="0" err="1" smtClean="0"/>
              <a:t>Cronartium</a:t>
            </a:r>
            <a:r>
              <a:rPr lang="en-US" sz="2000" i="1" dirty="0" smtClean="0"/>
              <a:t> </a:t>
            </a:r>
            <a:r>
              <a:rPr lang="en-US" sz="2000" i="1" dirty="0" err="1" smtClean="0"/>
              <a:t>flaccidum</a:t>
            </a:r>
            <a:r>
              <a:rPr lang="en-US" sz="2000" i="1" dirty="0" smtClean="0"/>
              <a:t> </a:t>
            </a:r>
            <a:r>
              <a:rPr lang="en-US" sz="2000" dirty="0" smtClean="0"/>
              <a:t>(Scots Pine Blister Rust)." </a:t>
            </a:r>
            <a:r>
              <a:rPr lang="en-US" sz="2000" i="1" dirty="0" smtClean="0"/>
              <a:t>Invasive Species Compendium</a:t>
            </a:r>
            <a:r>
              <a:rPr lang="en-US" sz="2000" dirty="0" smtClean="0"/>
              <a:t>. CABI, </a:t>
            </a:r>
            <a:r>
              <a:rPr lang="en-US" sz="2000" dirty="0" err="1" smtClean="0"/>
              <a:t>n.d.</a:t>
            </a:r>
            <a:r>
              <a:rPr lang="en-US" sz="2000" dirty="0" smtClean="0"/>
              <a:t> &lt;http://www.cabi.org/isc/datasheet/16148&gt;.</a:t>
            </a:r>
          </a:p>
          <a:p>
            <a:r>
              <a:rPr lang="en-US" sz="2000" dirty="0" smtClean="0"/>
              <a:t>"</a:t>
            </a:r>
            <a:r>
              <a:rPr lang="en-US" sz="2000" dirty="0" err="1" smtClean="0"/>
              <a:t>Pinus</a:t>
            </a:r>
            <a:r>
              <a:rPr lang="en-US" sz="2000" dirty="0" smtClean="0"/>
              <a:t> </a:t>
            </a:r>
            <a:r>
              <a:rPr lang="en-US" sz="2000" dirty="0" err="1" smtClean="0"/>
              <a:t>Sylvestris</a:t>
            </a:r>
            <a:r>
              <a:rPr lang="en-US" sz="2000" dirty="0" smtClean="0"/>
              <a:t>." </a:t>
            </a:r>
            <a:r>
              <a:rPr lang="en-US" sz="2000" i="1" dirty="0" smtClean="0"/>
              <a:t>Index of Species Information</a:t>
            </a:r>
            <a:r>
              <a:rPr lang="en-US" sz="2000" dirty="0" smtClean="0"/>
              <a:t>. U.S. Forest Service, </a:t>
            </a:r>
            <a:r>
              <a:rPr lang="en-US" sz="2000" dirty="0" err="1" smtClean="0"/>
              <a:t>n.d.</a:t>
            </a:r>
            <a:r>
              <a:rPr lang="en-US" sz="2000" dirty="0" smtClean="0"/>
              <a:t> &lt;http://www.fs.fed.us/database/feis/plants/tree/pinsyl/all.html#DISTRIBUTION%20AND%20OCCURRENCE&gt;.</a:t>
            </a:r>
          </a:p>
          <a:p>
            <a:r>
              <a:rPr lang="en-US" sz="2000" dirty="0" smtClean="0"/>
              <a:t>Geils</a:t>
            </a:r>
            <a:r>
              <a:rPr lang="en-US" sz="2000" dirty="0"/>
              <a:t>, B.W., Klopfenstein, N.B., Kim, M.-S., </a:t>
            </a:r>
            <a:r>
              <a:rPr lang="en-US" sz="2000" dirty="0" err="1"/>
              <a:t>Spaine</a:t>
            </a:r>
            <a:r>
              <a:rPr lang="en-US" sz="2000" dirty="0"/>
              <a:t>, P., Richardson, B.A., </a:t>
            </a:r>
            <a:r>
              <a:rPr lang="en-US" sz="2000" dirty="0" err="1"/>
              <a:t>Zambino</a:t>
            </a:r>
            <a:r>
              <a:rPr lang="en-US" sz="2000" dirty="0"/>
              <a:t>, P.J., Shaw, C.G., Walla, J., </a:t>
            </a:r>
            <a:r>
              <a:rPr lang="en-US" sz="2000" dirty="0" err="1"/>
              <a:t>Bulluck</a:t>
            </a:r>
            <a:r>
              <a:rPr lang="en-US" sz="2000" dirty="0"/>
              <a:t>, R., Redmond, L., and Smith, K. 2009. Recovery plan for Scots pine blister rust caused by </a:t>
            </a:r>
            <a:r>
              <a:rPr lang="en-US" sz="2000" i="1" dirty="0" err="1"/>
              <a:t>Cronartium</a:t>
            </a:r>
            <a:r>
              <a:rPr lang="en-US" sz="2000" i="1" dirty="0"/>
              <a:t> </a:t>
            </a:r>
            <a:r>
              <a:rPr lang="en-US" sz="2000" i="1" dirty="0" err="1"/>
              <a:t>flaccidum</a:t>
            </a:r>
            <a:r>
              <a:rPr lang="en-US" sz="2000" dirty="0"/>
              <a:t> (Alb. &amp; </a:t>
            </a:r>
            <a:r>
              <a:rPr lang="en-US" sz="2000" dirty="0" err="1"/>
              <a:t>Schwein</a:t>
            </a:r>
            <a:r>
              <a:rPr lang="en-US" sz="2000" dirty="0"/>
              <a:t>.) G. Winter and </a:t>
            </a:r>
            <a:r>
              <a:rPr lang="en-US" sz="2000" i="1" dirty="0" err="1"/>
              <a:t>Peridermium</a:t>
            </a:r>
            <a:r>
              <a:rPr lang="en-US" sz="2000" i="1" dirty="0"/>
              <a:t> </a:t>
            </a:r>
            <a:r>
              <a:rPr lang="en-US" sz="2000" i="1" dirty="0" err="1"/>
              <a:t>pini</a:t>
            </a:r>
            <a:r>
              <a:rPr lang="en-US" sz="2000" dirty="0"/>
              <a:t> (Pers.) Lev. [syn. </a:t>
            </a:r>
            <a:r>
              <a:rPr lang="en-US" sz="2000" i="1" dirty="0"/>
              <a:t>C. </a:t>
            </a:r>
            <a:r>
              <a:rPr lang="en-US" sz="2000" i="1" dirty="0" err="1"/>
              <a:t>asclepiadeum</a:t>
            </a:r>
            <a:r>
              <a:rPr lang="en-US" sz="2000" dirty="0"/>
              <a:t> (</a:t>
            </a:r>
            <a:r>
              <a:rPr lang="en-US" sz="2000" dirty="0" err="1"/>
              <a:t>Willd</a:t>
            </a:r>
            <a:r>
              <a:rPr lang="en-US" sz="2000" dirty="0"/>
              <a:t>.) Fr., </a:t>
            </a:r>
            <a:r>
              <a:rPr lang="en-US" sz="2000" i="1" dirty="0" err="1"/>
              <a:t>Endocronartium</a:t>
            </a:r>
            <a:r>
              <a:rPr lang="en-US" sz="2000" i="1" dirty="0"/>
              <a:t> </a:t>
            </a:r>
            <a:r>
              <a:rPr lang="en-US" sz="2000" i="1" dirty="0" err="1"/>
              <a:t>pini</a:t>
            </a:r>
            <a:r>
              <a:rPr lang="en-US" sz="2000" dirty="0"/>
              <a:t> (Pers.) Y. Hiratsuka</a:t>
            </a:r>
            <a:r>
              <a:rPr lang="en-US" sz="2000" dirty="0" smtClean="0"/>
              <a:t>]. &lt;http://www.fs.fed.us/rm/pubs_other/rmrs_2009_geils_b001.pdf&gt;</a:t>
            </a:r>
          </a:p>
          <a:p>
            <a:endParaRPr lang="en-US" sz="2000" dirty="0" smtClean="0"/>
          </a:p>
          <a:p>
            <a:endParaRPr lang="en-US" sz="2000" dirty="0"/>
          </a:p>
        </p:txBody>
      </p:sp>
    </p:spTree>
    <p:extLst>
      <p:ext uri="{BB962C8B-B14F-4D97-AF65-F5344CB8AC3E}">
        <p14:creationId xmlns:p14="http://schemas.microsoft.com/office/powerpoint/2010/main" val="2121543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000" dirty="0" err="1"/>
              <a:t>Kaitera</a:t>
            </a:r>
            <a:r>
              <a:rPr lang="en-US" sz="2000" dirty="0"/>
              <a:t> et al, 2012. “Alternate host ranges of </a:t>
            </a:r>
            <a:r>
              <a:rPr lang="en-US" sz="2000" i="1" dirty="0" err="1"/>
              <a:t>Cronartium</a:t>
            </a:r>
            <a:r>
              <a:rPr lang="en-US" sz="2000" i="1" dirty="0"/>
              <a:t> </a:t>
            </a:r>
            <a:r>
              <a:rPr lang="en-US" sz="2000" i="1" dirty="0" err="1"/>
              <a:t>flaccidum</a:t>
            </a:r>
            <a:r>
              <a:rPr lang="en-US" sz="2000" dirty="0"/>
              <a:t> and </a:t>
            </a:r>
            <a:r>
              <a:rPr lang="en-US" sz="2000" i="1" dirty="0" err="1"/>
              <a:t>Cronartium</a:t>
            </a:r>
            <a:r>
              <a:rPr lang="en-US" sz="2000" i="1" dirty="0"/>
              <a:t> </a:t>
            </a:r>
            <a:r>
              <a:rPr lang="en-US" sz="2000" i="1" dirty="0" err="1"/>
              <a:t>ribicola</a:t>
            </a:r>
            <a:r>
              <a:rPr lang="en-US" sz="2000" dirty="0"/>
              <a:t> in northern Europe.” Botany, 90 (8): </a:t>
            </a:r>
            <a:r>
              <a:rPr lang="en-US" sz="2000" dirty="0" smtClean="0"/>
              <a:t>694-703</a:t>
            </a:r>
            <a:endParaRPr lang="en-US" sz="2000" dirty="0"/>
          </a:p>
          <a:p>
            <a:r>
              <a:rPr lang="en-US" sz="2000" dirty="0" err="1"/>
              <a:t>Kaitera</a:t>
            </a:r>
            <a:r>
              <a:rPr lang="en-US" sz="2000" dirty="0"/>
              <a:t> and </a:t>
            </a:r>
            <a:r>
              <a:rPr lang="en-US" sz="2000" dirty="0" err="1"/>
              <a:t>Hiltunen</a:t>
            </a:r>
            <a:r>
              <a:rPr lang="en-US" sz="2000" dirty="0"/>
              <a:t>, 2012. “New alternate hosts for the rusts </a:t>
            </a:r>
            <a:r>
              <a:rPr lang="en-US" sz="2000" i="1" dirty="0" err="1"/>
              <a:t>Cronartium</a:t>
            </a:r>
            <a:r>
              <a:rPr lang="en-US" sz="2000" i="1" dirty="0"/>
              <a:t> </a:t>
            </a:r>
            <a:r>
              <a:rPr lang="en-US" sz="2000" i="1" dirty="0" err="1"/>
              <a:t>ribicola</a:t>
            </a:r>
            <a:r>
              <a:rPr lang="en-US" sz="2000" dirty="0"/>
              <a:t> and </a:t>
            </a:r>
            <a:r>
              <a:rPr lang="en-US" sz="2000" i="1" dirty="0" err="1"/>
              <a:t>Cronartium</a:t>
            </a:r>
            <a:r>
              <a:rPr lang="en-US" sz="2000" i="1" dirty="0"/>
              <a:t> </a:t>
            </a:r>
            <a:r>
              <a:rPr lang="en-US" sz="2000" i="1" dirty="0" err="1"/>
              <a:t>flaccidum</a:t>
            </a:r>
            <a:r>
              <a:rPr lang="en-US" sz="2000" dirty="0"/>
              <a:t> in Finland.” Can. J. For. Res. 42: </a:t>
            </a:r>
            <a:r>
              <a:rPr lang="en-US" sz="2000" dirty="0" smtClean="0"/>
              <a:t>1661-1668</a:t>
            </a:r>
          </a:p>
          <a:p>
            <a:r>
              <a:rPr lang="en-US" sz="2000" dirty="0" err="1" smtClean="0"/>
              <a:t>Kolmer</a:t>
            </a:r>
            <a:r>
              <a:rPr lang="en-US" sz="2000" dirty="0"/>
              <a:t>, James A; Ordonez, Maria E; and, </a:t>
            </a:r>
            <a:r>
              <a:rPr lang="en-US" sz="2000" dirty="0" err="1"/>
              <a:t>Groth</a:t>
            </a:r>
            <a:r>
              <a:rPr lang="en-US" sz="2000" dirty="0"/>
              <a:t>, James V (September 2009) The Rust Fungi. In: Encyclopedia of Life Sciences (ELS). John Wiley &amp; Sons, Ltd: </a:t>
            </a:r>
            <a:r>
              <a:rPr lang="en-US" sz="2000" dirty="0" err="1"/>
              <a:t>Chichester</a:t>
            </a:r>
            <a:r>
              <a:rPr lang="en-US" sz="2000" dirty="0"/>
              <a:t>.</a:t>
            </a:r>
          </a:p>
          <a:p>
            <a:r>
              <a:rPr lang="en-US" sz="2000" dirty="0"/>
              <a:t>Sullivan, M. 2010. CPHST Pest Datasheet for </a:t>
            </a:r>
            <a:r>
              <a:rPr lang="en-US" sz="2000" i="1" dirty="0" err="1"/>
              <a:t>Cronartium</a:t>
            </a:r>
            <a:r>
              <a:rPr lang="en-US" sz="2000" i="1" dirty="0"/>
              <a:t> </a:t>
            </a:r>
            <a:r>
              <a:rPr lang="en-US" sz="2000" i="1" dirty="0" err="1"/>
              <a:t>flaccidum</a:t>
            </a:r>
            <a:r>
              <a:rPr lang="en-US" sz="2000" dirty="0"/>
              <a:t>. USDA-APHISPPQ-CPHST.</a:t>
            </a:r>
          </a:p>
          <a:p>
            <a:endParaRPr lang="en-US" dirty="0"/>
          </a:p>
        </p:txBody>
      </p:sp>
    </p:spTree>
    <p:extLst>
      <p:ext uri="{BB962C8B-B14F-4D97-AF65-F5344CB8AC3E}">
        <p14:creationId xmlns:p14="http://schemas.microsoft.com/office/powerpoint/2010/main" val="2947284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Questions</a:t>
            </a:r>
            <a:endParaRPr lang="en-US" dirty="0"/>
          </a:p>
        </p:txBody>
      </p:sp>
      <p:sp>
        <p:nvSpPr>
          <p:cNvPr id="6" name="Content Placeholder 5"/>
          <p:cNvSpPr>
            <a:spLocks noGrp="1"/>
          </p:cNvSpPr>
          <p:nvPr>
            <p:ph idx="1"/>
          </p:nvPr>
        </p:nvSpPr>
        <p:spPr/>
        <p:txBody>
          <a:bodyPr>
            <a:normAutofit/>
          </a:bodyPr>
          <a:lstStyle/>
          <a:p>
            <a:r>
              <a:rPr lang="en-US" sz="2800" dirty="0"/>
              <a:t>on this module or the NPDN c</a:t>
            </a:r>
            <a:r>
              <a:rPr lang="de-DE" sz="2800" dirty="0"/>
              <a:t>ontact Rachel McCarthy at </a:t>
            </a:r>
            <a:r>
              <a:rPr lang="de-DE" sz="2800" dirty="0">
                <a:hlinkClick r:id="rId3"/>
              </a:rPr>
              <a:t>rachel.mccarthy@cornell.edu</a:t>
            </a:r>
            <a:endParaRPr lang="de-DE" sz="2800" dirty="0"/>
          </a:p>
          <a:p>
            <a:endParaRPr lang="de-DE" sz="2800" dirty="0"/>
          </a:p>
          <a:p>
            <a:r>
              <a:rPr lang="en-US" sz="2800" dirty="0"/>
              <a:t>on how to collect or submit a sample contact your state NPDN diagnostician at </a:t>
            </a:r>
            <a:r>
              <a:rPr lang="en-US" sz="2800" dirty="0">
                <a:hlinkClick r:id="rId4"/>
              </a:rPr>
              <a:t>www.npdn.org</a:t>
            </a:r>
            <a:r>
              <a:rPr lang="en-US" sz="2800" dirty="0"/>
              <a:t> </a:t>
            </a:r>
          </a:p>
          <a:p>
            <a:endParaRPr lang="en-US" dirty="0"/>
          </a:p>
        </p:txBody>
      </p:sp>
    </p:spTree>
    <p:extLst>
      <p:ext uri="{BB962C8B-B14F-4D97-AF65-F5344CB8AC3E}">
        <p14:creationId xmlns:p14="http://schemas.microsoft.com/office/powerpoint/2010/main" val="2076706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credits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Rachel McCarthy, Plant Pathology and Plant-Microbe Biology Section, School of Integrative Plant Science, Cornell University</a:t>
            </a:r>
          </a:p>
          <a:p>
            <a:r>
              <a:rPr lang="en-US" dirty="0"/>
              <a:t>George Hudler, Plant Pathology and Plant-Microbe Biology Section, School of Integrative Plant Science, Cornell University</a:t>
            </a:r>
          </a:p>
          <a:p>
            <a:pPr marL="0" indent="0">
              <a:buNone/>
            </a:pPr>
            <a:endParaRPr lang="en-US" dirty="0" smtClean="0"/>
          </a:p>
        </p:txBody>
      </p:sp>
    </p:spTree>
    <p:extLst>
      <p:ext uri="{BB962C8B-B14F-4D97-AF65-F5344CB8AC3E}">
        <p14:creationId xmlns:p14="http://schemas.microsoft.com/office/powerpoint/2010/main" val="3290432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Reviewer credits</a:t>
            </a:r>
            <a:endParaRPr lang="en-US" dirty="0"/>
          </a:p>
        </p:txBody>
      </p:sp>
      <p:sp>
        <p:nvSpPr>
          <p:cNvPr id="3" name="Content Placeholder 2"/>
          <p:cNvSpPr>
            <a:spLocks noGrp="1"/>
          </p:cNvSpPr>
          <p:nvPr>
            <p:ph idx="1"/>
          </p:nvPr>
        </p:nvSpPr>
        <p:spPr/>
        <p:txBody>
          <a:bodyPr/>
          <a:lstStyle/>
          <a:p>
            <a:r>
              <a:rPr lang="en-US" dirty="0" smtClean="0"/>
              <a:t>Dawn Dailey </a:t>
            </a:r>
            <a:r>
              <a:rPr lang="en-US" dirty="0"/>
              <a:t>O’Brien, Plant Pathology and Plant-Microbe Biology Section, School of Integrative Plant Science, Cornell University</a:t>
            </a:r>
          </a:p>
          <a:p>
            <a:pPr marL="0" indent="0">
              <a:buNone/>
            </a:pPr>
            <a:endParaRPr lang="en-US" dirty="0" smtClean="0"/>
          </a:p>
        </p:txBody>
      </p:sp>
    </p:spTree>
    <p:extLst>
      <p:ext uri="{BB962C8B-B14F-4D97-AF65-F5344CB8AC3E}">
        <p14:creationId xmlns:p14="http://schemas.microsoft.com/office/powerpoint/2010/main" val="3555069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Date of Publication</a:t>
            </a:r>
            <a:endParaRPr lang="en-US" dirty="0"/>
          </a:p>
        </p:txBody>
      </p:sp>
      <p:sp>
        <p:nvSpPr>
          <p:cNvPr id="6" name="Content Placeholder 5"/>
          <p:cNvSpPr>
            <a:spLocks noGrp="1"/>
          </p:cNvSpPr>
          <p:nvPr>
            <p:ph idx="1"/>
          </p:nvPr>
        </p:nvSpPr>
        <p:spPr/>
        <p:txBody>
          <a:bodyPr/>
          <a:lstStyle/>
          <a:p>
            <a:r>
              <a:rPr lang="en-US" dirty="0" smtClean="0"/>
              <a:t>February 2015</a:t>
            </a:r>
            <a:endParaRPr lang="en-US" dirty="0"/>
          </a:p>
        </p:txBody>
      </p:sp>
    </p:spTree>
    <p:extLst>
      <p:ext uri="{BB962C8B-B14F-4D97-AF65-F5344CB8AC3E}">
        <p14:creationId xmlns:p14="http://schemas.microsoft.com/office/powerpoint/2010/main" val="9631043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Publication details</a:t>
            </a:r>
            <a:endParaRPr lang="en-US" dirty="0"/>
          </a:p>
        </p:txBody>
      </p:sp>
      <p:sp>
        <p:nvSpPr>
          <p:cNvPr id="5" name="Content Placeholder 4"/>
          <p:cNvSpPr>
            <a:spLocks noGrp="1"/>
          </p:cNvSpPr>
          <p:nvPr>
            <p:ph idx="1"/>
          </p:nvPr>
        </p:nvSpPr>
        <p:spPr/>
        <p:txBody>
          <a:bodyPr>
            <a:noAutofit/>
          </a:bodyPr>
          <a:lstStyle/>
          <a:p>
            <a:pPr marL="0" indent="0">
              <a:buNone/>
            </a:pPr>
            <a:r>
              <a:rPr lang="en-US" sz="2400" dirty="0" smtClean="0"/>
              <a:t>This </a:t>
            </a:r>
            <a:r>
              <a:rPr lang="en-US" sz="2400" dirty="0"/>
              <a:t>publication can be used for non-profit, educational use only purposes.  Photographers retain copyright to photographs or other images contained in this publication as cited. </a:t>
            </a:r>
            <a:r>
              <a:rPr lang="en-US" sz="2400" dirty="0" smtClean="0"/>
              <a:t>Authors </a:t>
            </a:r>
            <a:r>
              <a:rPr lang="en-US" sz="2400" dirty="0"/>
              <a:t>and the website should be properly cited.  Images or photographs should also be properly cited and credited to the original source</a:t>
            </a:r>
            <a:r>
              <a:rPr lang="en-US" sz="2400" dirty="0" smtClean="0"/>
              <a:t>.</a:t>
            </a:r>
          </a:p>
        </p:txBody>
      </p:sp>
    </p:spTree>
    <p:extLst>
      <p:ext uri="{BB962C8B-B14F-4D97-AF65-F5344CB8AC3E}">
        <p14:creationId xmlns:p14="http://schemas.microsoft.com/office/powerpoint/2010/main" val="963104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Sentinel Plant Network</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Sentinel Plant Network (SPN) is a collaboration between the American Public Gardens Association (APGA) and the National Plant Diagnostic Network (NPDN) and is funded </a:t>
            </a:r>
            <a:r>
              <a:rPr lang="en-US" dirty="0"/>
              <a:t>through the </a:t>
            </a:r>
            <a:r>
              <a:rPr lang="en-US" dirty="0" smtClean="0"/>
              <a:t>USDA’s </a:t>
            </a:r>
            <a:r>
              <a:rPr lang="en-US" dirty="0"/>
              <a:t>Animal and Plant Health Inspection Service (APHIS</a:t>
            </a:r>
            <a:r>
              <a:rPr lang="en-US" dirty="0" smtClean="0"/>
              <a:t>).</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0" name="Picture 2" descr="C:\Users\Tracy_2\Dropbox\Tracy-Rachel\logos\Slide Logo Order.png"/>
          <p:cNvPicPr>
            <a:picLocks noChangeAspect="1" noChangeArrowheads="1"/>
          </p:cNvPicPr>
          <p:nvPr/>
        </p:nvPicPr>
        <p:blipFill>
          <a:blip r:embed="rId3" cstate="print"/>
          <a:srcRect/>
          <a:stretch>
            <a:fillRect/>
          </a:stretch>
        </p:blipFill>
        <p:spPr bwMode="auto">
          <a:xfrm>
            <a:off x="859096" y="5019675"/>
            <a:ext cx="7425808" cy="107632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080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Sentinel Plant Network’s Mission</a:t>
            </a:r>
            <a:endParaRPr lang="en-US" dirty="0"/>
          </a:p>
        </p:txBody>
      </p:sp>
      <p:sp>
        <p:nvSpPr>
          <p:cNvPr id="3" name="Content Placeholder 2"/>
          <p:cNvSpPr>
            <a:spLocks noGrp="1"/>
          </p:cNvSpPr>
          <p:nvPr>
            <p:ph idx="1"/>
          </p:nvPr>
        </p:nvSpPr>
        <p:spPr>
          <a:xfrm>
            <a:off x="457200" y="1600201"/>
            <a:ext cx="8229600" cy="2514599"/>
          </a:xfrm>
        </p:spPr>
        <p:txBody>
          <a:bodyPr>
            <a:normAutofit fontScale="77500" lnSpcReduction="20000"/>
          </a:bodyPr>
          <a:lstStyle/>
          <a:p>
            <a:pPr marL="0" indent="0">
              <a:buNone/>
            </a:pPr>
            <a:r>
              <a:rPr lang="en-US" dirty="0" smtClean="0"/>
              <a:t>The Sentinel Plant Network contributes to plant conservation by engaging public garden professionals, volunteers and visitors in the detection and diagnosis of high-consequence pests and pathogens.</a:t>
            </a:r>
          </a:p>
          <a:p>
            <a:pPr marL="0" indent="0">
              <a:buNone/>
            </a:pPr>
            <a:endParaRPr lang="en-US" dirty="0" smtClean="0"/>
          </a:p>
          <a:p>
            <a:pPr marL="0" indent="0">
              <a:buNone/>
            </a:pPr>
            <a:r>
              <a:rPr lang="en-US" dirty="0" smtClean="0"/>
              <a:t>For more information on the Sentinel Plant Network visit </a:t>
            </a:r>
            <a:r>
              <a:rPr lang="en-US" dirty="0" smtClean="0">
                <a:hlinkClick r:id="rId3"/>
              </a:rPr>
              <a:t>www.sentinelplantnetwork.org</a:t>
            </a:r>
            <a:r>
              <a:rPr lang="en-US" dirty="0" smtClean="0"/>
              <a:t> </a:t>
            </a:r>
            <a:endParaRPr lang="en-US" dirty="0"/>
          </a:p>
        </p:txBody>
      </p:sp>
    </p:spTree>
    <p:extLst>
      <p:ext uri="{BB962C8B-B14F-4D97-AF65-F5344CB8AC3E}">
        <p14:creationId xmlns:p14="http://schemas.microsoft.com/office/powerpoint/2010/main" val="2783174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Background</a:t>
            </a:r>
            <a:endParaRPr lang="en-US" dirty="0"/>
          </a:p>
        </p:txBody>
      </p:sp>
      <p:sp>
        <p:nvSpPr>
          <p:cNvPr id="7" name="Text Placeholder 6"/>
          <p:cNvSpPr>
            <a:spLocks noGrp="1"/>
          </p:cNvSpPr>
          <p:nvPr>
            <p:ph type="body" idx="1"/>
          </p:nvPr>
        </p:nvSpPr>
        <p:spPr>
          <a:xfrm>
            <a:off x="838200" y="1371600"/>
            <a:ext cx="7848600" cy="1436688"/>
          </a:xfrm>
        </p:spPr>
        <p:txBody>
          <a:bodyPr>
            <a:normAutofit fontScale="85000" lnSpcReduction="10000"/>
          </a:bodyPr>
          <a:lstStyle/>
          <a:p>
            <a:pPr marL="342900" indent="-342900">
              <a:buFont typeface="Arial" panose="020B0604020202020204" pitchFamily="34" charset="0"/>
              <a:buChar char="•"/>
            </a:pPr>
            <a:r>
              <a:rPr lang="en-US" b="0" dirty="0" smtClean="0"/>
              <a:t>Blister rusts have reduced forest productivity for centuries</a:t>
            </a:r>
          </a:p>
          <a:p>
            <a:pPr marL="342900" indent="-342900">
              <a:buFont typeface="Arial" panose="020B0604020202020204" pitchFamily="34" charset="0"/>
              <a:buChar char="•"/>
            </a:pPr>
            <a:r>
              <a:rPr lang="en-US" b="0" dirty="0" smtClean="0"/>
              <a:t>Currently Scots pine blister rust is widely distributed across Eurasia</a:t>
            </a:r>
          </a:p>
          <a:p>
            <a:pPr marL="342900" indent="-342900">
              <a:buFont typeface="Arial" panose="020B0604020202020204" pitchFamily="34" charset="0"/>
              <a:buChar char="•"/>
            </a:pPr>
            <a:r>
              <a:rPr lang="en-US" b="0" dirty="0" smtClean="0"/>
              <a:t>Many susceptible trees in temperate forests of North America and in Southern Hemisphere</a:t>
            </a:r>
            <a:endParaRPr lang="en-US" b="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2971209"/>
            <a:ext cx="9144000" cy="3886791"/>
          </a:xfrm>
        </p:spPr>
      </p:pic>
      <p:sp>
        <p:nvSpPr>
          <p:cNvPr id="13" name="TextBox 12"/>
          <p:cNvSpPr txBox="1"/>
          <p:nvPr/>
        </p:nvSpPr>
        <p:spPr>
          <a:xfrm>
            <a:off x="1295400" y="6553200"/>
            <a:ext cx="7848600" cy="230832"/>
          </a:xfrm>
          <a:prstGeom prst="rect">
            <a:avLst/>
          </a:prstGeom>
          <a:noFill/>
        </p:spPr>
        <p:txBody>
          <a:bodyPr wrap="square" rtlCol="0">
            <a:spAutoFit/>
          </a:bodyPr>
          <a:lstStyle/>
          <a:p>
            <a:pPr algn="r"/>
            <a:r>
              <a:rPr lang="en-US" sz="900" dirty="0" smtClean="0">
                <a:solidFill>
                  <a:schemeClr val="accent6"/>
                </a:solidFill>
              </a:rPr>
              <a:t>Map source: http</a:t>
            </a:r>
            <a:r>
              <a:rPr lang="en-US" sz="900" dirty="0">
                <a:solidFill>
                  <a:schemeClr val="accent6"/>
                </a:solidFill>
              </a:rPr>
              <a:t>://www.cabi.org/isc/datasheet/16148</a:t>
            </a:r>
          </a:p>
        </p:txBody>
      </p:sp>
    </p:spTree>
    <p:extLst>
      <p:ext uri="{BB962C8B-B14F-4D97-AF65-F5344CB8AC3E}">
        <p14:creationId xmlns:p14="http://schemas.microsoft.com/office/powerpoint/2010/main" val="3197746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impact</a:t>
            </a:r>
            <a:endParaRPr lang="en-US" dirty="0"/>
          </a:p>
        </p:txBody>
      </p:sp>
      <p:sp>
        <p:nvSpPr>
          <p:cNvPr id="10" name="Text Placeholder 9"/>
          <p:cNvSpPr>
            <a:spLocks noGrp="1"/>
          </p:cNvSpPr>
          <p:nvPr>
            <p:ph type="body" sz="half" idx="2"/>
          </p:nvPr>
        </p:nvSpPr>
        <p:spPr/>
        <p:txBody>
          <a:bodyPr>
            <a:normAutofit/>
          </a:bodyPr>
          <a:lstStyle/>
          <a:p>
            <a:pPr marL="342900" indent="-342900">
              <a:buFont typeface="Arial" panose="020B0604020202020204" pitchFamily="34" charset="0"/>
              <a:buChar char="•"/>
            </a:pPr>
            <a:r>
              <a:rPr lang="en-US" sz="2800" b="1" dirty="0" smtClean="0"/>
              <a:t>Entry potential</a:t>
            </a:r>
          </a:p>
          <a:p>
            <a:pPr marL="342900" indent="-342900">
              <a:buFont typeface="Arial" panose="020B0604020202020204" pitchFamily="34" charset="0"/>
              <a:buChar char="•"/>
            </a:pPr>
            <a:r>
              <a:rPr lang="en-US" sz="2800" dirty="0" smtClean="0"/>
              <a:t>Host availability </a:t>
            </a:r>
          </a:p>
          <a:p>
            <a:pPr marL="342900" indent="-342900">
              <a:buFont typeface="Arial" panose="020B0604020202020204" pitchFamily="34" charset="0"/>
              <a:buChar char="•"/>
            </a:pPr>
            <a:r>
              <a:rPr lang="en-US" sz="2800" dirty="0" smtClean="0"/>
              <a:t>Economic impact</a:t>
            </a:r>
          </a:p>
          <a:p>
            <a:pPr marL="342900" indent="-342900">
              <a:buFont typeface="Arial" panose="020B0604020202020204" pitchFamily="34" charset="0"/>
              <a:buChar char="•"/>
            </a:pPr>
            <a:r>
              <a:rPr lang="en-US" sz="2800" dirty="0" smtClean="0"/>
              <a:t>Ecological impact</a:t>
            </a:r>
            <a:endParaRPr lang="en-US" sz="2800" dirty="0"/>
          </a:p>
        </p:txBody>
      </p:sp>
      <p:pic>
        <p:nvPicPr>
          <p:cNvPr id="19" name="Content Placeholder 1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20" name="Rectangle 19"/>
          <p:cNvSpPr/>
          <p:nvPr/>
        </p:nvSpPr>
        <p:spPr>
          <a:xfrm>
            <a:off x="4800600" y="6627168"/>
            <a:ext cx="4343400" cy="230832"/>
          </a:xfrm>
          <a:prstGeom prst="rect">
            <a:avLst/>
          </a:prstGeom>
        </p:spPr>
        <p:txBody>
          <a:bodyPr wrap="square">
            <a:spAutoFit/>
          </a:bodyPr>
          <a:lstStyle/>
          <a:p>
            <a:pPr algn="r"/>
            <a:r>
              <a:rPr lang="en-US" sz="900" dirty="0">
                <a:solidFill>
                  <a:schemeClr val="bg1"/>
                </a:solidFill>
              </a:rPr>
              <a:t>Photo</a:t>
            </a:r>
            <a:r>
              <a:rPr lang="en-US" sz="900" dirty="0" smtClean="0">
                <a:solidFill>
                  <a:schemeClr val="bg1"/>
                </a:solidFill>
              </a:rPr>
              <a:t>: cargo ship at Miami port </a:t>
            </a:r>
            <a:r>
              <a:rPr lang="en-US" sz="900" dirty="0">
                <a:solidFill>
                  <a:schemeClr val="bg1"/>
                </a:solidFill>
              </a:rPr>
              <a:t>© </a:t>
            </a:r>
            <a:r>
              <a:rPr lang="en-US" sz="900" dirty="0" smtClean="0">
                <a:solidFill>
                  <a:schemeClr val="bg1"/>
                </a:solidFill>
              </a:rPr>
              <a:t>Karen Snover-Clift, Cornell University</a:t>
            </a:r>
            <a:endParaRPr lang="en-US" sz="900" dirty="0">
              <a:solidFill>
                <a:schemeClr val="bg1"/>
              </a:solidFill>
            </a:endParaRPr>
          </a:p>
        </p:txBody>
      </p:sp>
    </p:spTree>
    <p:extLst>
      <p:ext uri="{BB962C8B-B14F-4D97-AF65-F5344CB8AC3E}">
        <p14:creationId xmlns:p14="http://schemas.microsoft.com/office/powerpoint/2010/main" val="3070268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Potential impact</a:t>
            </a:r>
            <a:endParaRPr lang="en-US" dirty="0"/>
          </a:p>
        </p:txBody>
      </p:sp>
      <p:pic>
        <p:nvPicPr>
          <p:cNvPr id="21" name="Content Placeholder 2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2400" y="1317337"/>
            <a:ext cx="5181600" cy="4003964"/>
          </a:xfrm>
        </p:spPr>
      </p:pic>
      <p:sp>
        <p:nvSpPr>
          <p:cNvPr id="17" name="Text Placeholder 16"/>
          <p:cNvSpPr>
            <a:spLocks noGrp="1"/>
          </p:cNvSpPr>
          <p:nvPr>
            <p:ph type="body" sz="half" idx="2"/>
          </p:nvPr>
        </p:nvSpPr>
        <p:spPr>
          <a:xfrm>
            <a:off x="838200" y="1435101"/>
            <a:ext cx="3048000" cy="4584700"/>
          </a:xfrm>
        </p:spPr>
        <p:txBody>
          <a:bodyPr>
            <a:normAutofit/>
          </a:bodyPr>
          <a:lstStyle/>
          <a:p>
            <a:pPr marL="342900" indent="-342900">
              <a:buFont typeface="Arial" panose="020B0604020202020204" pitchFamily="34" charset="0"/>
              <a:buChar char="•"/>
            </a:pPr>
            <a:r>
              <a:rPr lang="en-US" sz="2800" dirty="0" smtClean="0"/>
              <a:t>Entry potential</a:t>
            </a:r>
          </a:p>
          <a:p>
            <a:pPr marL="342900" indent="-342900">
              <a:buFont typeface="Arial" panose="020B0604020202020204" pitchFamily="34" charset="0"/>
              <a:buChar char="•"/>
            </a:pPr>
            <a:r>
              <a:rPr lang="en-US" sz="2800" b="1" dirty="0" smtClean="0"/>
              <a:t>Host availability </a:t>
            </a:r>
          </a:p>
          <a:p>
            <a:pPr marL="342900" indent="-342900">
              <a:buFont typeface="Arial" panose="020B0604020202020204" pitchFamily="34" charset="0"/>
              <a:buChar char="•"/>
            </a:pPr>
            <a:r>
              <a:rPr lang="en-US" sz="2800" dirty="0" smtClean="0"/>
              <a:t>Economic impact</a:t>
            </a:r>
          </a:p>
          <a:p>
            <a:pPr marL="342900" indent="-342900">
              <a:buFont typeface="Arial" panose="020B0604020202020204" pitchFamily="34" charset="0"/>
              <a:buChar char="•"/>
            </a:pPr>
            <a:r>
              <a:rPr lang="en-US" sz="2800" dirty="0" smtClean="0"/>
              <a:t>Ecological impact</a:t>
            </a:r>
            <a:endParaRPr lang="en-US" sz="2800" dirty="0"/>
          </a:p>
        </p:txBody>
      </p:sp>
      <p:sp>
        <p:nvSpPr>
          <p:cNvPr id="22" name="Rectangle 21"/>
          <p:cNvSpPr/>
          <p:nvPr/>
        </p:nvSpPr>
        <p:spPr>
          <a:xfrm>
            <a:off x="4724400" y="5334000"/>
            <a:ext cx="4343400" cy="230832"/>
          </a:xfrm>
          <a:prstGeom prst="rect">
            <a:avLst/>
          </a:prstGeom>
        </p:spPr>
        <p:txBody>
          <a:bodyPr wrap="square">
            <a:spAutoFit/>
          </a:bodyPr>
          <a:lstStyle/>
          <a:p>
            <a:pPr algn="r"/>
            <a:r>
              <a:rPr lang="en-US" sz="900" dirty="0" smtClean="0">
                <a:solidFill>
                  <a:schemeClr val="accent6"/>
                </a:solidFill>
              </a:rPr>
              <a:t>Map courtesy </a:t>
            </a:r>
            <a:r>
              <a:rPr lang="en-US" sz="900" dirty="0">
                <a:solidFill>
                  <a:schemeClr val="accent6"/>
                </a:solidFill>
              </a:rPr>
              <a:t>of https://caps.ceris.purdue.edu/ </a:t>
            </a:r>
          </a:p>
        </p:txBody>
      </p:sp>
    </p:spTree>
    <p:extLst>
      <p:ext uri="{BB962C8B-B14F-4D97-AF65-F5344CB8AC3E}">
        <p14:creationId xmlns:p14="http://schemas.microsoft.com/office/powerpoint/2010/main" val="2000503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impact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7" name="Text Placeholder 6"/>
          <p:cNvSpPr>
            <a:spLocks noGrp="1"/>
          </p:cNvSpPr>
          <p:nvPr>
            <p:ph type="body" sz="half" idx="2"/>
          </p:nvPr>
        </p:nvSpPr>
        <p:spPr/>
        <p:txBody>
          <a:bodyPr/>
          <a:lstStyle/>
          <a:p>
            <a:pPr marL="342900" indent="-342900">
              <a:buFont typeface="Arial" panose="020B0604020202020204" pitchFamily="34" charset="0"/>
              <a:buChar char="•"/>
            </a:pPr>
            <a:r>
              <a:rPr lang="en-US" sz="2800" dirty="0"/>
              <a:t>Entry potential</a:t>
            </a:r>
          </a:p>
          <a:p>
            <a:pPr marL="342900" indent="-342900">
              <a:buFont typeface="Arial" panose="020B0604020202020204" pitchFamily="34" charset="0"/>
              <a:buChar char="•"/>
            </a:pPr>
            <a:r>
              <a:rPr lang="en-US" sz="2800" dirty="0"/>
              <a:t>Host availability </a:t>
            </a:r>
          </a:p>
          <a:p>
            <a:pPr marL="342900" indent="-342900">
              <a:buFont typeface="Arial" panose="020B0604020202020204" pitchFamily="34" charset="0"/>
              <a:buChar char="•"/>
            </a:pPr>
            <a:r>
              <a:rPr lang="en-US" sz="2800" b="1" dirty="0"/>
              <a:t>Economic impact</a:t>
            </a:r>
          </a:p>
          <a:p>
            <a:pPr marL="342900" indent="-342900">
              <a:buFont typeface="Arial" panose="020B0604020202020204" pitchFamily="34" charset="0"/>
              <a:buChar char="•"/>
            </a:pPr>
            <a:r>
              <a:rPr lang="en-US" sz="2800" b="1" dirty="0"/>
              <a:t>Ecological impact</a:t>
            </a:r>
          </a:p>
          <a:p>
            <a:endParaRPr lang="en-US" dirty="0"/>
          </a:p>
        </p:txBody>
      </p:sp>
      <p:sp>
        <p:nvSpPr>
          <p:cNvPr id="5" name="Rectangle 4"/>
          <p:cNvSpPr/>
          <p:nvPr/>
        </p:nvSpPr>
        <p:spPr>
          <a:xfrm>
            <a:off x="4648200" y="6642556"/>
            <a:ext cx="4495800" cy="215444"/>
          </a:xfrm>
          <a:prstGeom prst="rect">
            <a:avLst/>
          </a:prstGeom>
        </p:spPr>
        <p:txBody>
          <a:bodyPr wrap="square">
            <a:spAutoFit/>
          </a:bodyPr>
          <a:lstStyle/>
          <a:p>
            <a:pPr algn="r"/>
            <a:r>
              <a:rPr lang="en-US" sz="800" dirty="0" smtClean="0">
                <a:solidFill>
                  <a:schemeClr val="bg1"/>
                </a:solidFill>
              </a:rPr>
              <a:t>Photo: white pine blister rust on western white pine </a:t>
            </a:r>
            <a:r>
              <a:rPr lang="en-US" sz="800" dirty="0">
                <a:solidFill>
                  <a:schemeClr val="bg1"/>
                </a:solidFill>
              </a:rPr>
              <a:t>© Chris </a:t>
            </a:r>
            <a:r>
              <a:rPr lang="en-US" sz="800" dirty="0" err="1">
                <a:solidFill>
                  <a:schemeClr val="bg1"/>
                </a:solidFill>
              </a:rPr>
              <a:t>Schnepf</a:t>
            </a:r>
            <a:r>
              <a:rPr lang="en-US" sz="800" dirty="0">
                <a:solidFill>
                  <a:schemeClr val="bg1"/>
                </a:solidFill>
              </a:rPr>
              <a:t>, University of Idaho, Bugwood.org</a:t>
            </a:r>
          </a:p>
        </p:txBody>
      </p:sp>
    </p:spTree>
    <p:extLst>
      <p:ext uri="{BB962C8B-B14F-4D97-AF65-F5344CB8AC3E}">
        <p14:creationId xmlns:p14="http://schemas.microsoft.com/office/powerpoint/2010/main" val="2116455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a:t>Cronartium</a:t>
            </a:r>
            <a:r>
              <a:rPr lang="en-US" i="1" dirty="0"/>
              <a:t> </a:t>
            </a:r>
            <a:r>
              <a:rPr lang="en-US" i="1" dirty="0" err="1" smtClean="0"/>
              <a:t>flaccidum</a:t>
            </a:r>
            <a:r>
              <a:rPr lang="en-US" dirty="0" smtClean="0"/>
              <a:t> biology</a:t>
            </a:r>
            <a:endParaRPr lang="en-US" dirty="0"/>
          </a:p>
        </p:txBody>
      </p:sp>
      <p:sp>
        <p:nvSpPr>
          <p:cNvPr id="4" name="Content Placeholder 3"/>
          <p:cNvSpPr>
            <a:spLocks noGrp="1"/>
          </p:cNvSpPr>
          <p:nvPr>
            <p:ph idx="1"/>
          </p:nvPr>
        </p:nvSpPr>
        <p:spPr/>
        <p:txBody>
          <a:bodyPr>
            <a:normAutofit lnSpcReduction="10000"/>
          </a:bodyPr>
          <a:lstStyle/>
          <a:p>
            <a:pPr lvl="0"/>
            <a:r>
              <a:rPr lang="en-US" dirty="0" smtClean="0"/>
              <a:t>Fungal pathogen</a:t>
            </a:r>
          </a:p>
          <a:p>
            <a:pPr lvl="1"/>
            <a:r>
              <a:rPr lang="en-US" dirty="0" smtClean="0"/>
              <a:t>Rust pathogen</a:t>
            </a:r>
          </a:p>
          <a:p>
            <a:pPr lvl="1"/>
            <a:r>
              <a:rPr lang="en-US" dirty="0" smtClean="0"/>
              <a:t>Obligate parasite</a:t>
            </a:r>
            <a:endParaRPr lang="en-US" dirty="0"/>
          </a:p>
          <a:p>
            <a:pPr lvl="1"/>
            <a:r>
              <a:rPr lang="en-US" dirty="0"/>
              <a:t>C</a:t>
            </a:r>
            <a:r>
              <a:rPr lang="en-US" dirty="0" smtClean="0"/>
              <a:t>omplicated </a:t>
            </a:r>
            <a:r>
              <a:rPr lang="en-US" dirty="0"/>
              <a:t>life cycle, alternating between pines and various </a:t>
            </a:r>
            <a:r>
              <a:rPr lang="en-US" dirty="0" smtClean="0"/>
              <a:t>flowering species (two hosts)</a:t>
            </a:r>
          </a:p>
          <a:p>
            <a:r>
              <a:rPr lang="en-US" dirty="0" smtClean="0"/>
              <a:t>Interferes </a:t>
            </a:r>
            <a:r>
              <a:rPr lang="en-US" dirty="0"/>
              <a:t>with normal </a:t>
            </a:r>
            <a:r>
              <a:rPr lang="en-US" dirty="0" smtClean="0"/>
              <a:t>tree </a:t>
            </a:r>
            <a:r>
              <a:rPr lang="en-US" dirty="0"/>
              <a:t>growth by killing the </a:t>
            </a:r>
            <a:r>
              <a:rPr lang="en-US" dirty="0" smtClean="0"/>
              <a:t>cambium</a:t>
            </a:r>
          </a:p>
          <a:p>
            <a:r>
              <a:rPr lang="en-US" dirty="0"/>
              <a:t>Grows and survives as mycelium within the vascular </a:t>
            </a:r>
            <a:r>
              <a:rPr lang="en-US" dirty="0" smtClean="0"/>
              <a:t>system</a:t>
            </a:r>
            <a:endParaRPr lang="en-US" dirty="0"/>
          </a:p>
          <a:p>
            <a:endParaRPr lang="en-US" i="1" dirty="0"/>
          </a:p>
        </p:txBody>
      </p:sp>
    </p:spTree>
    <p:extLst>
      <p:ext uri="{BB962C8B-B14F-4D97-AF65-F5344CB8AC3E}">
        <p14:creationId xmlns:p14="http://schemas.microsoft.com/office/powerpoint/2010/main" val="1608849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9"/>
          </a:xfrm>
        </p:spPr>
      </p:pic>
      <p:sp>
        <p:nvSpPr>
          <p:cNvPr id="2" name="Title 1"/>
          <p:cNvSpPr>
            <a:spLocks noGrp="1"/>
          </p:cNvSpPr>
          <p:nvPr>
            <p:ph type="title"/>
          </p:nvPr>
        </p:nvSpPr>
        <p:spPr>
          <a:xfrm>
            <a:off x="457200" y="274638"/>
            <a:ext cx="3810000" cy="1143000"/>
          </a:xfrm>
        </p:spPr>
        <p:txBody>
          <a:bodyPr>
            <a:noAutofit/>
          </a:bodyPr>
          <a:lstStyle/>
          <a:p>
            <a:pPr algn="l"/>
            <a:r>
              <a:rPr lang="en-US" sz="2000" dirty="0" smtClean="0"/>
              <a:t>Approximate life cycle for </a:t>
            </a:r>
            <a:br>
              <a:rPr lang="en-US" sz="2000" dirty="0" smtClean="0"/>
            </a:br>
            <a:r>
              <a:rPr lang="en-US" sz="2000" i="1" dirty="0" err="1" smtClean="0"/>
              <a:t>Cronartium</a:t>
            </a:r>
            <a:r>
              <a:rPr lang="en-US" sz="2000" i="1" dirty="0" smtClean="0"/>
              <a:t> </a:t>
            </a:r>
            <a:r>
              <a:rPr lang="en-US" sz="2000" i="1" dirty="0" err="1" smtClean="0"/>
              <a:t>flaccidum</a:t>
            </a:r>
            <a:endParaRPr lang="en-US" sz="2000" i="1" dirty="0"/>
          </a:p>
        </p:txBody>
      </p:sp>
    </p:spTree>
    <p:extLst>
      <p:ext uri="{BB962C8B-B14F-4D97-AF65-F5344CB8AC3E}">
        <p14:creationId xmlns:p14="http://schemas.microsoft.com/office/powerpoint/2010/main" val="1040129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NPDN_SPN theme_9-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CE068EFA14148A2951DE8F4D92158" ma:contentTypeVersion="10" ma:contentTypeDescription="Create a new document." ma:contentTypeScope="" ma:versionID="ad06e5e52adc79242e6f5aed79d5fb24">
  <xsd:schema xmlns:xsd="http://www.w3.org/2001/XMLSchema" xmlns:xs="http://www.w3.org/2001/XMLSchema" xmlns:p="http://schemas.microsoft.com/office/2006/metadata/properties" xmlns:ns2="67719ad7-55e0-464c-ae9d-9950858c5847" xmlns:ns3="f6f242ff-31df-48b7-b99e-b0567b04e821" targetNamespace="http://schemas.microsoft.com/office/2006/metadata/properties" ma:root="true" ma:fieldsID="42cdba63a8d8111072431d0c0999af60" ns2:_="" ns3:_="">
    <xsd:import namespace="67719ad7-55e0-464c-ae9d-9950858c5847"/>
    <xsd:import namespace="f6f242ff-31df-48b7-b99e-b0567b04e8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19ad7-55e0-464c-ae9d-9950858c5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f242ff-31df-48b7-b99e-b0567b04e8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731F7C-CD25-4740-AB1D-C0192666D420}"/>
</file>

<file path=customXml/itemProps2.xml><?xml version="1.0" encoding="utf-8"?>
<ds:datastoreItem xmlns:ds="http://schemas.openxmlformats.org/officeDocument/2006/customXml" ds:itemID="{214068D2-4150-4A2E-8987-E6404114813E}"/>
</file>

<file path=customXml/itemProps3.xml><?xml version="1.0" encoding="utf-8"?>
<ds:datastoreItem xmlns:ds="http://schemas.openxmlformats.org/officeDocument/2006/customXml" ds:itemID="{3D54E01A-5DCA-465D-8C6A-C4D9D9DFD200}"/>
</file>

<file path=docProps/app.xml><?xml version="1.0" encoding="utf-8"?>
<Properties xmlns="http://schemas.openxmlformats.org/officeDocument/2006/extended-properties" xmlns:vt="http://schemas.openxmlformats.org/officeDocument/2006/docPropsVTypes">
  <Template>NPDN_SPN Module_template</Template>
  <TotalTime>3830</TotalTime>
  <Words>4105</Words>
  <Application>Microsoft Office PowerPoint</Application>
  <PresentationFormat>On-screen Show (4:3)</PresentationFormat>
  <Paragraphs>392</Paragraphs>
  <Slides>39</Slides>
  <Notes>38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Cambria</vt:lpstr>
      <vt:lpstr>NPDN_SPN theme_9-14</vt:lpstr>
      <vt:lpstr>2_NPDN T&amp;E Templates</vt:lpstr>
      <vt:lpstr>Scots pine blister rust</vt:lpstr>
      <vt:lpstr>Scots Pine Blister Rust</vt:lpstr>
      <vt:lpstr>Scots Pine Blister Rust Objectives</vt:lpstr>
      <vt:lpstr>Background</vt:lpstr>
      <vt:lpstr>Potential impact</vt:lpstr>
      <vt:lpstr>Potential impact</vt:lpstr>
      <vt:lpstr>Potential impact</vt:lpstr>
      <vt:lpstr>Cronartium flaccidum biology</vt:lpstr>
      <vt:lpstr>Approximate life cycle for  Cronartium flaccidum</vt:lpstr>
      <vt:lpstr>Introduction pathways</vt:lpstr>
      <vt:lpstr>Introduction pathways</vt:lpstr>
      <vt:lpstr>Spread potential—natural dispersal</vt:lpstr>
      <vt:lpstr>Hosts</vt:lpstr>
      <vt:lpstr>Reported hosts</vt:lpstr>
      <vt:lpstr>Alternate hosts</vt:lpstr>
      <vt:lpstr>Symptoms and signs</vt:lpstr>
      <vt:lpstr>Symptoms</vt:lpstr>
      <vt:lpstr>Symptoms</vt:lpstr>
      <vt:lpstr>Symptoms</vt:lpstr>
      <vt:lpstr>Signs</vt:lpstr>
      <vt:lpstr>Signs</vt:lpstr>
      <vt:lpstr>Alternate host signs</vt:lpstr>
      <vt:lpstr>Peridermium pini (Endocronartium pini)</vt:lpstr>
      <vt:lpstr>What you should do…</vt:lpstr>
      <vt:lpstr>Scouting</vt:lpstr>
      <vt:lpstr>Scouting</vt:lpstr>
      <vt:lpstr>Scouting</vt:lpstr>
      <vt:lpstr>Scouting</vt:lpstr>
      <vt:lpstr>Contact your state NPDN lab…</vt:lpstr>
      <vt:lpstr>Send in a proper sample…</vt:lpstr>
      <vt:lpstr>References</vt:lpstr>
      <vt:lpstr>References</vt:lpstr>
      <vt:lpstr>Questions</vt:lpstr>
      <vt:lpstr>Author credits</vt:lpstr>
      <vt:lpstr>Reviewer credits</vt:lpstr>
      <vt:lpstr>Date of Publication</vt:lpstr>
      <vt:lpstr>Publication details</vt:lpstr>
      <vt:lpstr>The Sentinel Plant Network</vt:lpstr>
      <vt:lpstr>The Sentinel Plant Network’s Mission</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SPN Pest/Pathogen Series: Scots Pine Blister Rust</dc:title>
  <dc:creator>Windows User</dc:creator>
  <cp:lastModifiedBy>Rachel Lamorte McCarthy</cp:lastModifiedBy>
  <cp:revision>209</cp:revision>
  <cp:lastPrinted>2014-11-18T21:14:38Z</cp:lastPrinted>
  <dcterms:created xsi:type="dcterms:W3CDTF">2014-09-15T16:46:40Z</dcterms:created>
  <dcterms:modified xsi:type="dcterms:W3CDTF">2015-06-18T20:21:28Z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0x010100468CE068EFA14148A2951DE8F4D92158</vt:lpwstr>
  </property>
</Properties>
</file>