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49.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8.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notesSlides/notesSlide38.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4.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5.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25" r:id="rId2"/>
    <p:sldMasterId id="2147483737" r:id="rId3"/>
  </p:sldMasterIdLst>
  <p:notesMasterIdLst>
    <p:notesMasterId r:id="rId53"/>
  </p:notesMasterIdLst>
  <p:handoutMasterIdLst>
    <p:handoutMasterId r:id="rId54"/>
  </p:handoutMasterIdLst>
  <p:sldIdLst>
    <p:sldId id="256" r:id="rId4"/>
    <p:sldId id="391" r:id="rId5"/>
    <p:sldId id="307" r:id="rId6"/>
    <p:sldId id="370" r:id="rId7"/>
    <p:sldId id="385" r:id="rId8"/>
    <p:sldId id="411" r:id="rId9"/>
    <p:sldId id="371" r:id="rId10"/>
    <p:sldId id="376" r:id="rId11"/>
    <p:sldId id="382" r:id="rId12"/>
    <p:sldId id="383" r:id="rId13"/>
    <p:sldId id="380" r:id="rId14"/>
    <p:sldId id="384" r:id="rId15"/>
    <p:sldId id="381" r:id="rId16"/>
    <p:sldId id="373" r:id="rId17"/>
    <p:sldId id="395" r:id="rId18"/>
    <p:sldId id="415" r:id="rId19"/>
    <p:sldId id="419" r:id="rId20"/>
    <p:sldId id="412" r:id="rId21"/>
    <p:sldId id="421" r:id="rId22"/>
    <p:sldId id="356" r:id="rId23"/>
    <p:sldId id="399" r:id="rId24"/>
    <p:sldId id="413" r:id="rId25"/>
    <p:sldId id="417" r:id="rId26"/>
    <p:sldId id="397" r:id="rId27"/>
    <p:sldId id="377" r:id="rId28"/>
    <p:sldId id="409" r:id="rId29"/>
    <p:sldId id="410" r:id="rId30"/>
    <p:sldId id="378" r:id="rId31"/>
    <p:sldId id="358" r:id="rId32"/>
    <p:sldId id="359" r:id="rId33"/>
    <p:sldId id="366" r:id="rId34"/>
    <p:sldId id="405" r:id="rId35"/>
    <p:sldId id="406" r:id="rId36"/>
    <p:sldId id="427" r:id="rId37"/>
    <p:sldId id="407" r:id="rId38"/>
    <p:sldId id="424" r:id="rId39"/>
    <p:sldId id="402" r:id="rId40"/>
    <p:sldId id="408" r:id="rId41"/>
    <p:sldId id="414" r:id="rId42"/>
    <p:sldId id="360" r:id="rId43"/>
    <p:sldId id="388" r:id="rId44"/>
    <p:sldId id="389" r:id="rId45"/>
    <p:sldId id="392" r:id="rId46"/>
    <p:sldId id="352" r:id="rId47"/>
    <p:sldId id="276" r:id="rId48"/>
    <p:sldId id="277" r:id="rId49"/>
    <p:sldId id="353" r:id="rId50"/>
    <p:sldId id="429" r:id="rId51"/>
    <p:sldId id="275"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 L. McCarthy" initials="rlm" lastIdx="1" clrIdx="0"/>
  <p:cmAuthor id="1" name="Windows User" initials="rlm" lastIdx="1" clrIdx="1"/>
  <p:cmAuthor id="2" name="Rachel Lamorte McCarthy" initials="RLM" lastIdx="1" clrIdx="2">
    <p:extLst>
      <p:ext uri="{19B8F6BF-5375-455C-9EA6-DF929625EA0E}">
        <p15:presenceInfo xmlns:p15="http://schemas.microsoft.com/office/powerpoint/2012/main" userId="S-1-5-21-1275210071-879983540-725345543-314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33"/>
    <a:srgbClr val="EEECE1"/>
    <a:srgbClr val="88064C"/>
    <a:srgbClr val="164072"/>
    <a:srgbClr val="6C1E1C"/>
    <a:srgbClr val="113E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600" autoAdjust="0"/>
    <p:restoredTop sz="71884" autoAdjust="0"/>
  </p:normalViewPr>
  <p:slideViewPr>
    <p:cSldViewPr>
      <p:cViewPr varScale="1">
        <p:scale>
          <a:sx n="84" d="100"/>
          <a:sy n="84" d="100"/>
        </p:scale>
        <p:origin x="2016" y="78"/>
      </p:cViewPr>
      <p:guideLst>
        <p:guide orient="horz" pos="2160"/>
        <p:guide pos="2880"/>
      </p:guideLst>
    </p:cSldViewPr>
  </p:slideViewPr>
  <p:outlineViewPr>
    <p:cViewPr>
      <p:scale>
        <a:sx n="33" d="100"/>
        <a:sy n="33" d="100"/>
      </p:scale>
      <p:origin x="42" y="2337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322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735" cy="464503"/>
          </a:xfrm>
          <a:prstGeom prst="rect">
            <a:avLst/>
          </a:prstGeom>
        </p:spPr>
        <p:txBody>
          <a:bodyPr vert="horz" lIns="91285" tIns="45642" rIns="91285" bIns="45642" rtlCol="0"/>
          <a:lstStyle>
            <a:lvl1pPr algn="l">
              <a:defRPr sz="1200"/>
            </a:lvl1pPr>
          </a:lstStyle>
          <a:p>
            <a:endParaRPr lang="en-US" dirty="0"/>
          </a:p>
        </p:txBody>
      </p:sp>
      <p:sp>
        <p:nvSpPr>
          <p:cNvPr id="3" name="Date Placeholder 2"/>
          <p:cNvSpPr>
            <a:spLocks noGrp="1"/>
          </p:cNvSpPr>
          <p:nvPr>
            <p:ph type="dt" sz="quarter" idx="1"/>
          </p:nvPr>
        </p:nvSpPr>
        <p:spPr>
          <a:xfrm>
            <a:off x="3971082" y="0"/>
            <a:ext cx="3037735" cy="464503"/>
          </a:xfrm>
          <a:prstGeom prst="rect">
            <a:avLst/>
          </a:prstGeom>
        </p:spPr>
        <p:txBody>
          <a:bodyPr vert="horz" lIns="91285" tIns="45642" rIns="91285" bIns="45642" rtlCol="0"/>
          <a:lstStyle>
            <a:lvl1pPr algn="r">
              <a:defRPr sz="1200"/>
            </a:lvl1pPr>
          </a:lstStyle>
          <a:p>
            <a:fld id="{31132555-A8DD-40C8-A3A9-542332BC469F}" type="datetimeFigureOut">
              <a:rPr lang="en-US" smtClean="0"/>
              <a:pPr/>
              <a:t>6/18/2015</a:t>
            </a:fld>
            <a:endParaRPr lang="en-US" dirty="0"/>
          </a:p>
        </p:txBody>
      </p:sp>
      <p:sp>
        <p:nvSpPr>
          <p:cNvPr id="4" name="Footer Placeholder 3"/>
          <p:cNvSpPr>
            <a:spLocks noGrp="1"/>
          </p:cNvSpPr>
          <p:nvPr>
            <p:ph type="ftr" sz="quarter" idx="2"/>
          </p:nvPr>
        </p:nvSpPr>
        <p:spPr>
          <a:xfrm>
            <a:off x="1" y="8830313"/>
            <a:ext cx="3037735" cy="464503"/>
          </a:xfrm>
          <a:prstGeom prst="rect">
            <a:avLst/>
          </a:prstGeom>
        </p:spPr>
        <p:txBody>
          <a:bodyPr vert="horz" lIns="91285" tIns="45642" rIns="91285" bIns="456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082" y="8830313"/>
            <a:ext cx="3037735" cy="464503"/>
          </a:xfrm>
          <a:prstGeom prst="rect">
            <a:avLst/>
          </a:prstGeom>
        </p:spPr>
        <p:txBody>
          <a:bodyPr vert="horz" lIns="91285" tIns="45642" rIns="91285" bIns="45642" rtlCol="0" anchor="b"/>
          <a:lstStyle>
            <a:lvl1pPr algn="r">
              <a:defRPr sz="1200"/>
            </a:lvl1pPr>
          </a:lstStyle>
          <a:p>
            <a:fld id="{659AF25F-D728-4CB0-9234-D8F7D8B33C25}" type="slidenum">
              <a:rPr lang="en-US" smtClean="0"/>
              <a:pPr/>
              <a:t>‹#›</a:t>
            </a:fld>
            <a:endParaRPr lang="en-US" dirty="0"/>
          </a:p>
        </p:txBody>
      </p:sp>
    </p:spTree>
    <p:extLst>
      <p:ext uri="{BB962C8B-B14F-4D97-AF65-F5344CB8AC3E}">
        <p14:creationId xmlns:p14="http://schemas.microsoft.com/office/powerpoint/2010/main" val="50482206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14" tIns="46554" rIns="93114" bIns="46554" rtlCol="0"/>
          <a:lstStyle>
            <a:lvl1pPr algn="l">
              <a:defRPr sz="1200"/>
            </a:lvl1pPr>
          </a:lstStyle>
          <a:p>
            <a:endParaRPr lang="en-US" dirty="0"/>
          </a:p>
        </p:txBody>
      </p:sp>
      <p:sp>
        <p:nvSpPr>
          <p:cNvPr id="3" name="Date Placeholder 2"/>
          <p:cNvSpPr>
            <a:spLocks noGrp="1"/>
          </p:cNvSpPr>
          <p:nvPr>
            <p:ph type="dt" idx="1"/>
          </p:nvPr>
        </p:nvSpPr>
        <p:spPr>
          <a:xfrm>
            <a:off x="3970945" y="0"/>
            <a:ext cx="3037840" cy="464820"/>
          </a:xfrm>
          <a:prstGeom prst="rect">
            <a:avLst/>
          </a:prstGeom>
        </p:spPr>
        <p:txBody>
          <a:bodyPr vert="horz" lIns="93114" tIns="46554" rIns="93114" bIns="46554" rtlCol="0"/>
          <a:lstStyle>
            <a:lvl1pPr algn="r">
              <a:defRPr sz="1200"/>
            </a:lvl1pPr>
          </a:lstStyle>
          <a:p>
            <a:fld id="{EB09893E-131B-4D69-9326-A2F7DDCC23DF}" type="datetimeFigureOut">
              <a:rPr lang="en-US" smtClean="0"/>
              <a:pPr/>
              <a:t>6/18/2015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14" tIns="46554" rIns="93114" bIns="46554" rtlCol="0" anchor="ctr"/>
          <a:lstStyle/>
          <a:p>
            <a:endParaRPr lang="en-US" dirty="0"/>
          </a:p>
        </p:txBody>
      </p:sp>
      <p:sp>
        <p:nvSpPr>
          <p:cNvPr id="5" name="Notes Placeholder 4"/>
          <p:cNvSpPr>
            <a:spLocks noGrp="1"/>
          </p:cNvSpPr>
          <p:nvPr>
            <p:ph type="body" sz="quarter" idx="3"/>
          </p:nvPr>
        </p:nvSpPr>
        <p:spPr>
          <a:xfrm>
            <a:off x="701040" y="4415797"/>
            <a:ext cx="5608320" cy="4183380"/>
          </a:xfrm>
          <a:prstGeom prst="rect">
            <a:avLst/>
          </a:prstGeom>
        </p:spPr>
        <p:txBody>
          <a:bodyPr vert="horz" lIns="93114" tIns="46554" rIns="93114" bIns="465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4"/>
            <a:ext cx="3037840" cy="464820"/>
          </a:xfrm>
          <a:prstGeom prst="rect">
            <a:avLst/>
          </a:prstGeom>
        </p:spPr>
        <p:txBody>
          <a:bodyPr vert="horz" lIns="93114" tIns="46554" rIns="93114" bIns="465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5" y="8829974"/>
            <a:ext cx="3037840" cy="464820"/>
          </a:xfrm>
          <a:prstGeom prst="rect">
            <a:avLst/>
          </a:prstGeom>
        </p:spPr>
        <p:txBody>
          <a:bodyPr vert="horz" lIns="93114" tIns="46554" rIns="93114" bIns="46554" rtlCol="0" anchor="b"/>
          <a:lstStyle>
            <a:lvl1pPr algn="r">
              <a:defRPr sz="1200"/>
            </a:lvl1pPr>
          </a:lstStyle>
          <a:p>
            <a:fld id="{EBB57A5C-E37E-4CC4-ADA7-F5AB6AC80008}" type="slidenum">
              <a:rPr lang="en-US" smtClean="0"/>
              <a:pPr/>
              <a:t>‹#›</a:t>
            </a:fld>
            <a:endParaRPr lang="en-US" dirty="0"/>
          </a:p>
        </p:txBody>
      </p:sp>
    </p:spTree>
    <p:extLst>
      <p:ext uri="{BB962C8B-B14F-4D97-AF65-F5344CB8AC3E}">
        <p14:creationId xmlns:p14="http://schemas.microsoft.com/office/powerpoint/2010/main" val="184056048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mn-lt"/>
              </a:rPr>
              <a:t>This presentation will introduce you to </a:t>
            </a:r>
            <a:r>
              <a:rPr lang="en-US" baseline="0" dirty="0" smtClean="0">
                <a:solidFill>
                  <a:schemeClr val="tx1"/>
                </a:solidFill>
                <a:latin typeface="+mn-lt"/>
              </a:rPr>
              <a:t>the oak splendor beetle, </a:t>
            </a:r>
            <a:r>
              <a:rPr lang="en-US" i="1" baseline="0" dirty="0" smtClean="0">
                <a:solidFill>
                  <a:schemeClr val="tx1"/>
                </a:solidFill>
                <a:latin typeface="+mn-lt"/>
              </a:rPr>
              <a:t>Agrilus biguttatus, </a:t>
            </a:r>
            <a:r>
              <a:rPr lang="en-US" i="0" baseline="0" dirty="0" smtClean="0">
                <a:solidFill>
                  <a:schemeClr val="tx1"/>
                </a:solidFill>
                <a:latin typeface="+mn-lt"/>
              </a:rPr>
              <a:t>a pest</a:t>
            </a:r>
            <a:r>
              <a:rPr lang="en-US" dirty="0" smtClean="0">
                <a:solidFill>
                  <a:schemeClr val="tx1"/>
                </a:solidFill>
                <a:latin typeface="+mn-lt"/>
              </a:rPr>
              <a:t> not known to be in the United States that poses a serious risk to US urban and forest ecosystems should it be introduced. USDA has been and continues to survey for this pest but</a:t>
            </a:r>
            <a:r>
              <a:rPr lang="en-US" baseline="0" dirty="0" smtClean="0">
                <a:solidFill>
                  <a:schemeClr val="tx1"/>
                </a:solidFill>
                <a:latin typeface="+mn-lt"/>
              </a:rPr>
              <a:t> we ask that members of the Sentinel Plant Network keep their eyes out for it as well. </a:t>
            </a:r>
            <a:r>
              <a:rPr lang="en-US" sz="1200" kern="1200" dirty="0" smtClean="0">
                <a:solidFill>
                  <a:schemeClr val="tx1"/>
                </a:solidFill>
                <a:effectLst/>
                <a:latin typeface="+mn-lt"/>
                <a:ea typeface="+mn-ea"/>
                <a:cs typeface="+mn-cs"/>
              </a:rPr>
              <a:t>Monitoring for the oak splendor beetle is difficult because damage symptoms develop slowly</a:t>
            </a:r>
            <a:r>
              <a:rPr lang="en-US" sz="1200" kern="1200" baseline="0" dirty="0" smtClean="0">
                <a:solidFill>
                  <a:schemeClr val="tx1"/>
                </a:solidFill>
                <a:effectLst/>
                <a:latin typeface="+mn-lt"/>
                <a:ea typeface="+mn-ea"/>
                <a:cs typeface="+mn-cs"/>
              </a:rPr>
              <a:t> and look like those caused by other native borers, drought or stress. </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solidFill>
                  <a:schemeClr val="tx1"/>
                </a:solidFill>
                <a:latin typeface="+mn-lt"/>
              </a:rPr>
              <a:t>The text provided in the notes section is not meant to be read verbatim to the audience.  It is meant to provide the speaker with the </a:t>
            </a:r>
            <a:r>
              <a:rPr lang="en-US" altLang="en-US" dirty="0" smtClean="0">
                <a:solidFill>
                  <a:schemeClr val="tx1"/>
                </a:solidFill>
                <a:latin typeface="+mn-lt"/>
              </a:rPr>
              <a:t>necessary background information to support what is presented on each slide.</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B57A5C-E37E-4CC4-ADA7-F5AB6AC80008}" type="slidenum">
              <a:rPr lang="en-US" smtClean="0"/>
              <a:pPr/>
              <a:t>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46A106AF-DDC9-4FD4-8F38-B587DFFD24D5}" type="datetime1">
              <a:rPr lang="en-US" smtClean="0"/>
              <a:pPr/>
              <a:t>6/18/2015</a:t>
            </a:fld>
            <a:endParaRPr lang="en-US" dirty="0"/>
          </a:p>
        </p:txBody>
      </p:sp>
    </p:spTree>
    <p:extLst>
      <p:ext uri="{BB962C8B-B14F-4D97-AF65-F5344CB8AC3E}">
        <p14:creationId xmlns:p14="http://schemas.microsoft.com/office/powerpoint/2010/main" val="346938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Forest damage, defoliation and mortality have significant impacts on both the environment and ecosystem health. When assessing environmental impact such things as effects on biodiversity and disruption of overall ecosystem function are considered. </a:t>
            </a:r>
          </a:p>
          <a:p>
            <a:endParaRPr lang="en-US" i="0" baseline="0" dirty="0" smtClean="0"/>
          </a:p>
          <a:p>
            <a:pPr defTabSz="914307">
              <a:defRPr/>
            </a:pPr>
            <a:r>
              <a:rPr lang="en-US" baseline="0" dirty="0" smtClean="0"/>
              <a:t>The oak splendor beetle prefers weakened and stressed trees, but is considered a </a:t>
            </a:r>
            <a:r>
              <a:rPr lang="en-US" b="1" baseline="0" dirty="0" smtClean="0"/>
              <a:t>very aggressive secondary invader</a:t>
            </a:r>
            <a:r>
              <a:rPr lang="en-US" baseline="0" dirty="0" smtClean="0"/>
              <a:t>. In countries battling this pest, mortality rate has been high when stressed trees were attacked by </a:t>
            </a:r>
            <a:r>
              <a:rPr lang="en-US" i="0" baseline="0" dirty="0" smtClean="0"/>
              <a:t>this pest</a:t>
            </a:r>
            <a:r>
              <a:rPr lang="en-US" baseline="0" dirty="0" smtClean="0"/>
              <a:t>. </a:t>
            </a:r>
          </a:p>
          <a:p>
            <a:endParaRPr lang="en-US" i="0" dirty="0" smtClean="0"/>
          </a:p>
          <a:p>
            <a:r>
              <a:rPr lang="en-US" i="0" baseline="0" dirty="0" smtClean="0"/>
              <a:t>In forests already under stress by defoliators or drought, establishment of the oak splendor beetle could cause extensive tree mortality which could alter the composition of many eastern oak-hickory forests in favor of non-host species.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10</a:t>
            </a:fld>
            <a:endParaRPr lang="en-US" dirty="0"/>
          </a:p>
        </p:txBody>
      </p:sp>
      <p:sp>
        <p:nvSpPr>
          <p:cNvPr id="6" name="Date Placeholder 5"/>
          <p:cNvSpPr>
            <a:spLocks noGrp="1"/>
          </p:cNvSpPr>
          <p:nvPr>
            <p:ph type="dt" idx="12"/>
          </p:nvPr>
        </p:nvSpPr>
        <p:spPr/>
        <p:txBody>
          <a:bodyPr/>
          <a:lstStyle/>
          <a:p>
            <a:fld id="{25F97712-FECF-4CB7-BC7A-46F20457EB40}"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oak splendor</a:t>
            </a:r>
            <a:r>
              <a:rPr lang="en-US" baseline="0" dirty="0" smtClean="0"/>
              <a:t> beetle feeds primarily on oaks which are abundant and occur contiguously in the US. </a:t>
            </a:r>
          </a:p>
          <a:p>
            <a:endParaRPr lang="en-US" baseline="0" dirty="0" smtClean="0"/>
          </a:p>
          <a:p>
            <a:r>
              <a:rPr lang="en-US" baseline="0" dirty="0" smtClean="0"/>
              <a:t>Oaks are an important species in our forests and urban landscapes. They are important trees for lumber and flooring and planted widely as ornamental and landscape trees. </a:t>
            </a:r>
          </a:p>
          <a:p>
            <a:endParaRPr lang="en-US" baseline="0" dirty="0" smtClean="0"/>
          </a:p>
          <a:p>
            <a:r>
              <a:rPr lang="en-US" sz="1200" kern="1200" dirty="0" smtClean="0">
                <a:solidFill>
                  <a:schemeClr val="tx1"/>
                </a:solidFill>
                <a:effectLst/>
                <a:latin typeface="+mn-lt"/>
                <a:ea typeface="+mn-ea"/>
                <a:cs typeface="+mn-cs"/>
              </a:rPr>
              <a:t>Within its native range, </a:t>
            </a:r>
            <a:r>
              <a:rPr lang="en-US" sz="1200" i="1" kern="1200" dirty="0" smtClean="0">
                <a:solidFill>
                  <a:schemeClr val="tx1"/>
                </a:solidFill>
                <a:effectLst/>
                <a:latin typeface="+mn-lt"/>
                <a:ea typeface="+mn-ea"/>
                <a:cs typeface="+mn-cs"/>
              </a:rPr>
              <a:t>A. biguttatus</a:t>
            </a:r>
            <a:r>
              <a:rPr lang="en-US" sz="1200" kern="1200" dirty="0" smtClean="0">
                <a:solidFill>
                  <a:schemeClr val="tx1"/>
                </a:solidFill>
                <a:effectLst/>
                <a:latin typeface="+mn-lt"/>
                <a:ea typeface="+mn-ea"/>
                <a:cs typeface="+mn-cs"/>
              </a:rPr>
              <a:t> tends to avoid feeding on the northern red oak, </a:t>
            </a:r>
            <a:r>
              <a:rPr lang="en-US" sz="1200" i="1" kern="1200" dirty="0" smtClean="0">
                <a:solidFill>
                  <a:schemeClr val="tx1"/>
                </a:solidFill>
                <a:effectLst/>
                <a:latin typeface="+mn-lt"/>
                <a:ea typeface="+mn-ea"/>
                <a:cs typeface="+mn-cs"/>
              </a:rPr>
              <a:t>Quercus rubra</a:t>
            </a:r>
            <a:r>
              <a:rPr lang="en-US" sz="1200" kern="1200" dirty="0" smtClean="0">
                <a:solidFill>
                  <a:schemeClr val="tx1"/>
                </a:solidFill>
                <a:effectLst/>
                <a:latin typeface="+mn-lt"/>
                <a:ea typeface="+mn-ea"/>
                <a:cs typeface="+mn-cs"/>
              </a:rPr>
              <a:t>.</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11</a:t>
            </a:fld>
            <a:endParaRPr lang="en-US" dirty="0"/>
          </a:p>
        </p:txBody>
      </p:sp>
      <p:sp>
        <p:nvSpPr>
          <p:cNvPr id="6" name="Date Placeholder 5"/>
          <p:cNvSpPr>
            <a:spLocks noGrp="1"/>
          </p:cNvSpPr>
          <p:nvPr>
            <p:ph type="dt" idx="12"/>
          </p:nvPr>
        </p:nvSpPr>
        <p:spPr/>
        <p:txBody>
          <a:bodyPr/>
          <a:lstStyle/>
          <a:p>
            <a:fld id="{1A2C15F9-6A20-4785-AD43-ACACF5EE0901}"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high degree of uncertainty is associated with this rating. Prior to 2004 records of </a:t>
            </a:r>
            <a:r>
              <a:rPr lang="en-US" i="1" baseline="0" dirty="0" smtClean="0"/>
              <a:t>Agrilus</a:t>
            </a:r>
            <a:r>
              <a:rPr lang="en-US" baseline="0" dirty="0" smtClean="0"/>
              <a:t>  spp. interceptions may have been identified only to family Buprestidae. The majority of buprestid interceptions are associated with wood crating, wood packing materials and pallets which supports that larvae can be introduced unknowingly thus the uncertain rating.  </a:t>
            </a:r>
          </a:p>
          <a:p>
            <a:endParaRPr lang="en-US" baseline="0" dirty="0" smtClean="0"/>
          </a:p>
          <a:p>
            <a:r>
              <a:rPr lang="en-US" baseline="0" dirty="0" smtClean="0"/>
              <a:t>There have been several significant </a:t>
            </a:r>
            <a:r>
              <a:rPr lang="en-US" i="1" baseline="0" dirty="0" smtClean="0"/>
              <a:t>Agrilus</a:t>
            </a:r>
            <a:r>
              <a:rPr lang="en-US" baseline="0" dirty="0" smtClean="0"/>
              <a:t> introductions over the years including the closely related emerald ash borer, </a:t>
            </a:r>
            <a:r>
              <a:rPr lang="en-US" i="1" baseline="0" dirty="0" smtClean="0"/>
              <a:t>Agrilus planipennis, </a:t>
            </a:r>
            <a:r>
              <a:rPr lang="en-US" i="0" baseline="0" dirty="0" smtClean="0"/>
              <a:t>and</a:t>
            </a:r>
            <a:r>
              <a:rPr lang="en-US" i="1" baseline="0" dirty="0" smtClean="0"/>
              <a:t> </a:t>
            </a:r>
            <a:r>
              <a:rPr lang="en-US" i="0" baseline="0" dirty="0" smtClean="0"/>
              <a:t>the goldspotted oak borer, </a:t>
            </a:r>
            <a:r>
              <a:rPr lang="en-US" i="1" baseline="0" dirty="0" smtClean="0"/>
              <a:t>Agrilus auroguttatus</a:t>
            </a:r>
            <a:r>
              <a:rPr lang="en-US" baseline="0" dirty="0" smtClean="0"/>
              <a:t>.</a:t>
            </a:r>
          </a:p>
          <a:p>
            <a:endParaRPr lang="en-US" baseline="0" dirty="0" smtClean="0"/>
          </a:p>
          <a:p>
            <a:endParaRPr lang="en-US" baseline="0" dirty="0" smtClean="0"/>
          </a:p>
          <a:p>
            <a:endParaRPr lang="en-US" baseline="0" dirty="0" smtClean="0"/>
          </a:p>
          <a:p>
            <a:r>
              <a:rPr lang="en-US" dirty="0"/>
              <a:t>	</a:t>
            </a:r>
          </a:p>
          <a:p>
            <a:endParaRPr lang="en-US" baseline="0"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12</a:t>
            </a:fld>
            <a:endParaRPr lang="en-US" dirty="0"/>
          </a:p>
        </p:txBody>
      </p:sp>
      <p:sp>
        <p:nvSpPr>
          <p:cNvPr id="6" name="Date Placeholder 5"/>
          <p:cNvSpPr>
            <a:spLocks noGrp="1"/>
          </p:cNvSpPr>
          <p:nvPr>
            <p:ph type="dt" idx="12"/>
          </p:nvPr>
        </p:nvSpPr>
        <p:spPr/>
        <p:txBody>
          <a:bodyPr/>
          <a:lstStyle/>
          <a:p>
            <a:fld id="{BC5F7D1E-3BC0-43FE-B628-F6B689BDCE42}"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the low</a:t>
            </a:r>
            <a:r>
              <a:rPr lang="en-US" baseline="0" dirty="0" smtClean="0"/>
              <a:t> entry potential rating, should this pest make its way into the country the establishment potential rates high. USDA’s initial predictions suggest that approximately 70% of the US has host availability and climate that could support populations of the oak splendor beetle.</a:t>
            </a:r>
          </a:p>
          <a:p>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13</a:t>
            </a:fld>
            <a:endParaRPr lang="en-US" dirty="0"/>
          </a:p>
        </p:txBody>
      </p:sp>
      <p:sp>
        <p:nvSpPr>
          <p:cNvPr id="6" name="Date Placeholder 5"/>
          <p:cNvSpPr>
            <a:spLocks noGrp="1"/>
          </p:cNvSpPr>
          <p:nvPr>
            <p:ph type="dt" idx="12"/>
          </p:nvPr>
        </p:nvSpPr>
        <p:spPr/>
        <p:txBody>
          <a:bodyPr/>
          <a:lstStyle/>
          <a:p>
            <a:fld id="{EE361C45-B8A7-4CCC-A7AF-3B694F21D6AE}"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i="1" dirty="0" smtClean="0"/>
              <a:t>Agrilus biguttatus </a:t>
            </a:r>
            <a:r>
              <a:rPr lang="en-US" dirty="0" smtClean="0"/>
              <a:t>is not known to be established in the United States. The likely pathway for introduction would be through wooden packing materials.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14</a:t>
            </a:fld>
            <a:endParaRPr lang="en-US" dirty="0"/>
          </a:p>
        </p:txBody>
      </p:sp>
      <p:sp>
        <p:nvSpPr>
          <p:cNvPr id="6" name="Date Placeholder 5"/>
          <p:cNvSpPr>
            <a:spLocks noGrp="1"/>
          </p:cNvSpPr>
          <p:nvPr>
            <p:ph type="dt" idx="12"/>
          </p:nvPr>
        </p:nvSpPr>
        <p:spPr/>
        <p:txBody>
          <a:bodyPr/>
          <a:lstStyle/>
          <a:p>
            <a:fld id="{B24AFA77-2744-4AF8-93A2-7833D1538EFA}"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7" rtl="0" eaLnBrk="1" fontAlgn="auto" latinLnBrk="0" hangingPunct="1">
              <a:lnSpc>
                <a:spcPct val="100000"/>
              </a:lnSpc>
              <a:spcBef>
                <a:spcPts val="0"/>
              </a:spcBef>
              <a:spcAft>
                <a:spcPts val="0"/>
              </a:spcAft>
              <a:buClrTx/>
              <a:buSzTx/>
              <a:buFontTx/>
              <a:buNone/>
              <a:tabLst/>
              <a:defRPr/>
            </a:pPr>
            <a:r>
              <a:rPr lang="en-US" baseline="0" dirty="0" smtClean="0"/>
              <a:t>Due to the cryptic nature of the pest and the availability of host material around ports of entry, there will always be the chance that the oak splendor beetle could be introduced. So having this pest on your radar is essential to finding it early before it can become widespread!</a:t>
            </a:r>
          </a:p>
          <a:p>
            <a:pPr defTabSz="914307">
              <a:defRPr/>
            </a:pPr>
            <a:endParaRPr lang="en-US" dirty="0" smtClean="0"/>
          </a:p>
          <a:p>
            <a:pPr defTabSz="914307">
              <a:defRPr/>
            </a:pPr>
            <a:r>
              <a:rPr lang="en-US" dirty="0" smtClean="0"/>
              <a:t>Larvae and pupae can be transported as hitchhikers in wooden packing material especially material with bark intact.</a:t>
            </a:r>
            <a:r>
              <a:rPr lang="en-US" baseline="0" dirty="0" smtClean="0"/>
              <a:t> Additionally, all life stages can be transported on plants moving in trade or in nursery stock. </a:t>
            </a:r>
          </a:p>
          <a:p>
            <a:pPr defTabSz="914307">
              <a:defRPr/>
            </a:pPr>
            <a:endParaRPr lang="en-US" baseline="0" dirty="0" smtClean="0"/>
          </a:p>
          <a:p>
            <a:pPr defTabSz="914307">
              <a:defRPr/>
            </a:pPr>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15</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baseline="0" dirty="0" smtClean="0"/>
              <a:t>On its own, adults are strong fliers and on warm days potentially could fly a couple of miles in search of host material.   </a:t>
            </a:r>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16</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7" rtl="0" eaLnBrk="1" fontAlgn="auto" latinLnBrk="0" hangingPunct="1">
              <a:lnSpc>
                <a:spcPct val="100000"/>
              </a:lnSpc>
              <a:spcBef>
                <a:spcPts val="0"/>
              </a:spcBef>
              <a:spcAft>
                <a:spcPts val="0"/>
              </a:spcAft>
              <a:buClrTx/>
              <a:buSzTx/>
              <a:buFontTx/>
              <a:buNone/>
              <a:tabLst/>
              <a:defRPr/>
            </a:pPr>
            <a:r>
              <a:rPr lang="en-US" dirty="0" smtClean="0"/>
              <a:t>If the oak</a:t>
            </a:r>
            <a:r>
              <a:rPr lang="en-US" baseline="0" dirty="0" smtClean="0"/>
              <a:t> splendor beetle </a:t>
            </a:r>
            <a:r>
              <a:rPr lang="en-US" dirty="0" smtClean="0"/>
              <a:t>was to be introduced it</a:t>
            </a:r>
            <a:r>
              <a:rPr lang="en-US" baseline="0" dirty="0" smtClean="0"/>
              <a:t> has the potential to move long distances or to new locations the same ways that the emerald ash borer could move around, unknowingly in infested wood like pallets or firewood. This photo shows oak being used as firewood.</a:t>
            </a:r>
            <a:endParaRPr lang="en-US" dirty="0" smtClean="0"/>
          </a:p>
          <a:p>
            <a:pPr defTabSz="914307">
              <a:defRPr/>
            </a:pPr>
            <a:endParaRPr lang="en-US" baseline="0"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17</a:t>
            </a:fld>
            <a:endParaRPr lang="en-US" dirty="0"/>
          </a:p>
        </p:txBody>
      </p:sp>
      <p:sp>
        <p:nvSpPr>
          <p:cNvPr id="6" name="Date Placeholder 5"/>
          <p:cNvSpPr>
            <a:spLocks noGrp="1"/>
          </p:cNvSpPr>
          <p:nvPr>
            <p:ph type="dt" idx="12"/>
          </p:nvPr>
        </p:nvSpPr>
        <p:spPr/>
        <p:txBody>
          <a:bodyPr/>
          <a:lstStyle/>
          <a:p>
            <a:fld id="{DD636064-2980-49EC-ABE4-72C912D205B9}" type="datetime1">
              <a:rPr lang="en-US" smtClean="0"/>
              <a:pPr/>
              <a:t>6/18/2015</a:t>
            </a:fld>
            <a:endParaRPr lang="en-US" dirty="0"/>
          </a:p>
        </p:txBody>
      </p:sp>
    </p:spTree>
    <p:extLst>
      <p:ext uri="{BB962C8B-B14F-4D97-AF65-F5344CB8AC3E}">
        <p14:creationId xmlns:p14="http://schemas.microsoft.com/office/powerpoint/2010/main" val="162816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genus </a:t>
            </a:r>
            <a:r>
              <a:rPr lang="en-US" i="1" dirty="0" smtClean="0"/>
              <a:t>Agrilus</a:t>
            </a:r>
            <a:r>
              <a:rPr lang="en-US" dirty="0" smtClean="0"/>
              <a:t>  is a large genus within the family Buprestidae and is well represented in North American with about 100 native species. Several species are of economic importance. Familiar species include bronze birch borer, red-necked cane borer, bronze poplar borer, </a:t>
            </a:r>
            <a:r>
              <a:rPr lang="en-US" dirty="0" err="1" smtClean="0"/>
              <a:t>Gambel</a:t>
            </a:r>
            <a:r>
              <a:rPr lang="en-US" dirty="0" smtClean="0"/>
              <a:t> oak borer, and the </a:t>
            </a:r>
            <a:r>
              <a:rPr lang="en-US" dirty="0" err="1" smtClean="0"/>
              <a:t>twolined</a:t>
            </a:r>
            <a:r>
              <a:rPr lang="en-US" dirty="0" smtClean="0"/>
              <a:t> chestnut borer. </a:t>
            </a: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twolined</a:t>
            </a:r>
            <a:r>
              <a:rPr lang="en-US" sz="1200" kern="1200" dirty="0" smtClean="0">
                <a:solidFill>
                  <a:schemeClr val="tx1"/>
                </a:solidFill>
                <a:effectLst/>
                <a:latin typeface="+mn-lt"/>
                <a:ea typeface="+mn-ea"/>
                <a:cs typeface="+mn-cs"/>
              </a:rPr>
              <a:t> chestnut borer, </a:t>
            </a:r>
            <a:r>
              <a:rPr lang="en-US" sz="1200" i="1" kern="1200" dirty="0" smtClean="0">
                <a:solidFill>
                  <a:schemeClr val="tx1"/>
                </a:solidFill>
                <a:effectLst/>
                <a:latin typeface="+mn-lt"/>
                <a:ea typeface="+mn-ea"/>
                <a:cs typeface="+mn-cs"/>
              </a:rPr>
              <a:t>Agrilus bilineatus</a:t>
            </a:r>
            <a:r>
              <a:rPr lang="en-US" sz="1200" kern="1200" dirty="0" smtClean="0">
                <a:solidFill>
                  <a:schemeClr val="tx1"/>
                </a:solidFill>
                <a:effectLst/>
                <a:latin typeface="+mn-lt"/>
                <a:ea typeface="+mn-ea"/>
                <a:cs typeface="+mn-cs"/>
              </a:rPr>
              <a:t>, occupies virtually the same ecological niche in North America that </a:t>
            </a:r>
            <a:r>
              <a:rPr lang="en-US" sz="1200" i="1" kern="1200" dirty="0" smtClean="0">
                <a:solidFill>
                  <a:schemeClr val="tx1"/>
                </a:solidFill>
                <a:effectLst/>
                <a:latin typeface="+mn-lt"/>
                <a:ea typeface="+mn-ea"/>
                <a:cs typeface="+mn-cs"/>
              </a:rPr>
              <a:t>A. biguttatus</a:t>
            </a:r>
            <a:r>
              <a:rPr lang="en-US" sz="1200" kern="1200" dirty="0" smtClean="0">
                <a:solidFill>
                  <a:schemeClr val="tx1"/>
                </a:solidFill>
                <a:effectLst/>
                <a:latin typeface="+mn-lt"/>
                <a:ea typeface="+mn-ea"/>
                <a:cs typeface="+mn-cs"/>
              </a:rPr>
              <a:t> occupies across Eurasia. Both species are contributing factors in oak decline and attack and kill severely stressed oaks.</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Buprestid larvae feed in the cambium of trees or in the stems of small woody plants and may be referred to as flatheaded borers. Adults are colorful beetles with striking metallic colors and often referred to as jewel beetles. </a:t>
            </a:r>
          </a:p>
          <a:p>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18</a:t>
            </a:fld>
            <a:endParaRPr lang="en-US" dirty="0"/>
          </a:p>
        </p:txBody>
      </p:sp>
      <p:sp>
        <p:nvSpPr>
          <p:cNvPr id="6" name="Date Placeholder 5"/>
          <p:cNvSpPr>
            <a:spLocks noGrp="1"/>
          </p:cNvSpPr>
          <p:nvPr>
            <p:ph type="dt" idx="12"/>
          </p:nvPr>
        </p:nvSpPr>
        <p:spPr/>
        <p:txBody>
          <a:bodyPr/>
          <a:lstStyle/>
          <a:p>
            <a:fld id="{AAE21690-568C-4560-B1C6-986EF59BFBB0}" type="datetime1">
              <a:rPr lang="en-US" smtClean="0"/>
              <a:pPr/>
              <a:t>6/18/2015</a:t>
            </a:fld>
            <a:endParaRPr lang="en-US" dirty="0"/>
          </a:p>
        </p:txBody>
      </p:sp>
    </p:spTree>
    <p:extLst>
      <p:ext uri="{BB962C8B-B14F-4D97-AF65-F5344CB8AC3E}">
        <p14:creationId xmlns:p14="http://schemas.microsoft.com/office/powerpoint/2010/main" val="48095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Agrilus biguttatus</a:t>
            </a:r>
            <a:r>
              <a:rPr lang="en-US" dirty="0" smtClean="0"/>
              <a:t> may have one generation a year but a two-year cycle is more common. Typically infestations are progressive and require two to three years to kill a tree. In heavily infested trees, the entire main stem contains galleries and the trees are girdled and killed in a single season.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19</a:t>
            </a:fld>
            <a:endParaRPr lang="en-US" dirty="0"/>
          </a:p>
        </p:txBody>
      </p:sp>
      <p:sp>
        <p:nvSpPr>
          <p:cNvPr id="6" name="Date Placeholder 5"/>
          <p:cNvSpPr>
            <a:spLocks noGrp="1"/>
          </p:cNvSpPr>
          <p:nvPr>
            <p:ph type="dt" idx="12"/>
          </p:nvPr>
        </p:nvSpPr>
        <p:spPr/>
        <p:txBody>
          <a:bodyPr/>
          <a:lstStyle/>
          <a:p>
            <a:fld id="{AAE21690-568C-4560-B1C6-986EF59BFBB0}" type="datetime1">
              <a:rPr lang="en-US" smtClean="0"/>
              <a:pPr/>
              <a:t>6/18/2015</a:t>
            </a:fld>
            <a:endParaRPr lang="en-US" dirty="0"/>
          </a:p>
        </p:txBody>
      </p:sp>
    </p:spTree>
    <p:extLst>
      <p:ext uri="{BB962C8B-B14F-4D97-AF65-F5344CB8AC3E}">
        <p14:creationId xmlns:p14="http://schemas.microsoft.com/office/powerpoint/2010/main" val="480957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i="1" dirty="0" smtClean="0"/>
              <a:t>Agrilus biguttatus</a:t>
            </a:r>
            <a:r>
              <a:rPr lang="en-US" dirty="0" smtClean="0"/>
              <a:t> </a:t>
            </a:r>
            <a:r>
              <a:rPr lang="en-US" dirty="0"/>
              <a:t>is a relative of the emerald ash borer, an invasive insect pest responsible for the death of millions of ash trees in the US. </a:t>
            </a:r>
            <a:endParaRPr lang="en-US" dirty="0" smtClean="0"/>
          </a:p>
          <a:p>
            <a:pPr defTabSz="914307">
              <a:defRPr/>
            </a:pPr>
            <a:endParaRPr lang="en-US" dirty="0" smtClean="0">
              <a:latin typeface="Book Antiqua" panose="02040602050305030304" pitchFamily="18" charset="0"/>
            </a:endParaRPr>
          </a:p>
          <a:p>
            <a:pPr defTabSz="914307">
              <a:defRPr/>
            </a:pPr>
            <a:r>
              <a:rPr lang="en-US" dirty="0" smtClean="0">
                <a:latin typeface="Book Antiqua" panose="02040602050305030304" pitchFamily="18" charset="0"/>
              </a:rPr>
              <a:t>Detection of </a:t>
            </a:r>
            <a:r>
              <a:rPr lang="en-US" i="1" dirty="0" smtClean="0">
                <a:latin typeface="Book Antiqua" panose="02040602050305030304" pitchFamily="18" charset="0"/>
              </a:rPr>
              <a:t>A. biguttatus</a:t>
            </a:r>
            <a:r>
              <a:rPr lang="en-US" dirty="0" smtClean="0">
                <a:latin typeface="Book Antiqua" panose="02040602050305030304" pitchFamily="18" charset="0"/>
              </a:rPr>
              <a:t> is significantly more complex than detection of emerald ash borer, </a:t>
            </a:r>
            <a:r>
              <a:rPr lang="en-US" i="1" dirty="0" smtClean="0">
                <a:latin typeface="Book Antiqua" panose="02040602050305030304" pitchFamily="18" charset="0"/>
              </a:rPr>
              <a:t>Agrilus planipennis</a:t>
            </a:r>
            <a:r>
              <a:rPr lang="en-US" dirty="0" smtClean="0">
                <a:latin typeface="Book Antiqua" panose="02040602050305030304" pitchFamily="18" charset="0"/>
              </a:rPr>
              <a:t>. In the case of emerald ash borer, there are no native species of </a:t>
            </a:r>
            <a:r>
              <a:rPr lang="en-US" i="1" dirty="0" smtClean="0">
                <a:latin typeface="Book Antiqua" panose="02040602050305030304" pitchFamily="18" charset="0"/>
              </a:rPr>
              <a:t>Agrilus</a:t>
            </a:r>
            <a:r>
              <a:rPr lang="en-US" dirty="0" smtClean="0">
                <a:latin typeface="Book Antiqua" panose="02040602050305030304" pitchFamily="18" charset="0"/>
              </a:rPr>
              <a:t>  that attack ash in North America,</a:t>
            </a:r>
            <a:r>
              <a:rPr lang="en-US" baseline="0" dirty="0" smtClean="0">
                <a:latin typeface="Book Antiqua" panose="02040602050305030304" pitchFamily="18" charset="0"/>
              </a:rPr>
              <a:t> t</a:t>
            </a:r>
            <a:r>
              <a:rPr lang="en-US" dirty="0" smtClean="0">
                <a:latin typeface="Book Antiqua" panose="02040602050305030304" pitchFamily="18" charset="0"/>
              </a:rPr>
              <a:t>herefore, the presence of signs and symptoms</a:t>
            </a:r>
            <a:r>
              <a:rPr lang="en-US" baseline="0" dirty="0" smtClean="0">
                <a:latin typeface="Book Antiqua" panose="02040602050305030304" pitchFamily="18" charset="0"/>
              </a:rPr>
              <a:t> are a clear indication of an EAB infestation</a:t>
            </a:r>
            <a:r>
              <a:rPr lang="en-US" dirty="0" smtClean="0">
                <a:latin typeface="Book Antiqua" panose="02040602050305030304" pitchFamily="18" charset="0"/>
              </a:rPr>
              <a:t>.</a:t>
            </a:r>
            <a:r>
              <a:rPr lang="en-US" baseline="0" dirty="0" smtClean="0">
                <a:latin typeface="Book Antiqua" panose="02040602050305030304" pitchFamily="18" charset="0"/>
              </a:rPr>
              <a:t> We will see that this is not the case with oaks…</a:t>
            </a:r>
            <a:endParaRPr lang="en-US" dirty="0"/>
          </a:p>
          <a:p>
            <a:endParaRPr lang="en-US" i="1" dirty="0"/>
          </a:p>
        </p:txBody>
      </p:sp>
      <p:sp>
        <p:nvSpPr>
          <p:cNvPr id="4" name="Date Placeholder 3"/>
          <p:cNvSpPr>
            <a:spLocks noGrp="1"/>
          </p:cNvSpPr>
          <p:nvPr>
            <p:ph type="dt" idx="10"/>
          </p:nvPr>
        </p:nvSpPr>
        <p:spPr/>
        <p:txBody>
          <a:bodyPr/>
          <a:lstStyle/>
          <a:p>
            <a:fld id="{D08A7867-4D51-4B7C-9E58-18F02BDC0B4C}"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a:t>
            </a:fld>
            <a:endParaRPr lang="en-US" dirty="0"/>
          </a:p>
        </p:txBody>
      </p:sp>
    </p:spTree>
    <p:extLst>
      <p:ext uri="{BB962C8B-B14F-4D97-AF65-F5344CB8AC3E}">
        <p14:creationId xmlns:p14="http://schemas.microsoft.com/office/powerpoint/2010/main" val="2960328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Typically one generation develops over a two-year period. In</a:t>
            </a:r>
            <a:r>
              <a:rPr lang="en-US" baseline="0" dirty="0" smtClean="0"/>
              <a:t> addition to temperature, quality of host material, including moisture content of the wood, and pest density are also factors in how long it takes for larvae to develop.</a:t>
            </a:r>
            <a:endParaRPr lang="en-US" dirty="0" smtClean="0"/>
          </a:p>
          <a:p>
            <a:endParaRPr lang="en-US" dirty="0" smtClean="0"/>
          </a:p>
          <a:p>
            <a:r>
              <a:rPr lang="en-US" dirty="0" smtClean="0"/>
              <a:t>Adults emerge in mid-spring</a:t>
            </a:r>
            <a:r>
              <a:rPr lang="en-US" baseline="0" dirty="0" smtClean="0"/>
              <a:t> through </a:t>
            </a:r>
            <a:r>
              <a:rPr lang="en-US" dirty="0" smtClean="0"/>
              <a:t>D-shaped exit holes in the bark surface</a:t>
            </a:r>
            <a:r>
              <a:rPr lang="en-US" baseline="0" dirty="0" smtClean="0"/>
              <a:t> around May</a:t>
            </a:r>
            <a:r>
              <a:rPr lang="en-US" dirty="0" smtClean="0"/>
              <a:t>–</a:t>
            </a:r>
            <a:r>
              <a:rPr lang="en-US" baseline="0" dirty="0" smtClean="0"/>
              <a:t>August. Adults feed on host tree foliage for maturation feeding and mate. </a:t>
            </a:r>
            <a:r>
              <a:rPr lang="en-US" dirty="0" smtClean="0"/>
              <a:t>Female beetles deposit clusters of 5-6 eggs in bark crevices of the host tree. Eggs hatch in 1–2 weeks.</a:t>
            </a:r>
            <a:r>
              <a:rPr lang="en-US" baseline="0" dirty="0" smtClean="0"/>
              <a:t> </a:t>
            </a:r>
            <a:r>
              <a:rPr lang="en-US" dirty="0" smtClean="0"/>
              <a:t>Newly hatched</a:t>
            </a:r>
            <a:r>
              <a:rPr lang="en-US" baseline="0" dirty="0" smtClean="0"/>
              <a:t> l</a:t>
            </a:r>
            <a:r>
              <a:rPr lang="en-US" dirty="0" smtClean="0"/>
              <a:t>arvae bore into</a:t>
            </a:r>
            <a:r>
              <a:rPr lang="en-US" baseline="0" dirty="0" smtClean="0"/>
              <a:t> the </a:t>
            </a:r>
            <a:r>
              <a:rPr lang="en-US" dirty="0" smtClean="0"/>
              <a:t>cambium creating zigzag-shaped galleries. Young larvae overwinter. </a:t>
            </a:r>
            <a:r>
              <a:rPr lang="en-US" baseline="0" dirty="0" smtClean="0"/>
              <a:t>Larvae will begin to feed again once</a:t>
            </a:r>
            <a:r>
              <a:rPr lang="en-US" dirty="0" smtClean="0"/>
              <a:t> temperatures warm up in spring</a:t>
            </a:r>
            <a:r>
              <a:rPr lang="en-US" baseline="0" dirty="0" smtClean="0"/>
              <a:t>. Galleries of older larvae are wider and can reach up to 155 cm in length. Larvae go through five instars. </a:t>
            </a:r>
            <a:r>
              <a:rPr lang="en-US" dirty="0" smtClean="0"/>
              <a:t>Pupation occurs in the bark in individual</a:t>
            </a:r>
            <a:r>
              <a:rPr lang="en-US" baseline="0" dirty="0" smtClean="0"/>
              <a:t> chambers and adults emerge after two weeks. </a:t>
            </a:r>
            <a:r>
              <a:rPr lang="en-US" dirty="0" smtClean="0"/>
              <a:t>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20</a:t>
            </a:fld>
            <a:endParaRPr lang="en-US" dirty="0"/>
          </a:p>
        </p:txBody>
      </p:sp>
      <p:sp>
        <p:nvSpPr>
          <p:cNvPr id="6" name="Date Placeholder 5"/>
          <p:cNvSpPr>
            <a:spLocks noGrp="1"/>
          </p:cNvSpPr>
          <p:nvPr>
            <p:ph type="dt" idx="12"/>
          </p:nvPr>
        </p:nvSpPr>
        <p:spPr/>
        <p:txBody>
          <a:bodyPr/>
          <a:lstStyle/>
          <a:p>
            <a:fld id="{32FC5CC6-7765-4A7D-A853-6297D39FBBEE}" type="datetime1">
              <a:rPr lang="en-US" smtClean="0"/>
              <a:pPr/>
              <a:t>6/18/2015</a:t>
            </a:fld>
            <a:endParaRPr lang="en-US" dirty="0"/>
          </a:p>
        </p:txBody>
      </p:sp>
    </p:spTree>
    <p:extLst>
      <p:ext uri="{BB962C8B-B14F-4D97-AF65-F5344CB8AC3E}">
        <p14:creationId xmlns:p14="http://schemas.microsoft.com/office/powerpoint/2010/main" val="275266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i="1" dirty="0" smtClean="0"/>
              <a:t>Agrilus biguttatus</a:t>
            </a:r>
            <a:r>
              <a:rPr lang="en-US" dirty="0" smtClean="0"/>
              <a:t> may be confused with indigenous and exotic buprestid species</a:t>
            </a:r>
            <a:r>
              <a:rPr lang="en-US" baseline="0" dirty="0" smtClean="0"/>
              <a:t> therefore, p</a:t>
            </a:r>
            <a:r>
              <a:rPr lang="en-US" dirty="0" smtClean="0"/>
              <a:t>upae and adults should be confirmed by a taxonomist. </a:t>
            </a:r>
          </a:p>
          <a:p>
            <a:pPr defTabSz="914307">
              <a:defRPr/>
            </a:pPr>
            <a:endParaRPr lang="en-US" dirty="0" smtClean="0"/>
          </a:p>
          <a:p>
            <a:pPr defTabSz="914307">
              <a:defRPr/>
            </a:pPr>
            <a:r>
              <a:rPr lang="en-US" dirty="0" smtClean="0"/>
              <a:t>However, s</a:t>
            </a:r>
            <a:r>
              <a:rPr lang="en-US" baseline="0" dirty="0" smtClean="0"/>
              <a:t>ome characters are common for buprestids and may help in keying a specimen to family or at least ruling out those insects which are not closely related. </a:t>
            </a:r>
            <a:endParaRPr lang="en-US" dirty="0" smtClean="0"/>
          </a:p>
          <a:p>
            <a:endParaRPr lang="en-US" dirty="0"/>
          </a:p>
        </p:txBody>
      </p:sp>
      <p:sp>
        <p:nvSpPr>
          <p:cNvPr id="4" name="Date Placeholder 3"/>
          <p:cNvSpPr>
            <a:spLocks noGrp="1"/>
          </p:cNvSpPr>
          <p:nvPr>
            <p:ph type="dt" idx="10"/>
          </p:nvPr>
        </p:nvSpPr>
        <p:spPr/>
        <p:txBody>
          <a:bodyPr/>
          <a:lstStyle/>
          <a:p>
            <a:fld id="{205E627D-E8F0-4B8F-8EC8-CCB35F9CAF36}"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21</a:t>
            </a:fld>
            <a:endParaRPr lang="en-US" dirty="0"/>
          </a:p>
        </p:txBody>
      </p:sp>
    </p:spTree>
    <p:extLst>
      <p:ext uri="{BB962C8B-B14F-4D97-AF65-F5344CB8AC3E}">
        <p14:creationId xmlns:p14="http://schemas.microsoft.com/office/powerpoint/2010/main" val="3697280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Adult beetles are</a:t>
            </a:r>
            <a:r>
              <a:rPr lang="en-US" baseline="0" dirty="0" smtClean="0"/>
              <a:t> slender and similar in appearance to the emerald ash borer. Often the color is medium metallic green with bronze highlights but individuals range from blue or gold in color. All have two distinct white spots on the elytra. The size of adults is approximately </a:t>
            </a:r>
            <a:r>
              <a:rPr lang="en-US" baseline="30000" dirty="0" smtClean="0"/>
              <a:t>1</a:t>
            </a:r>
            <a:r>
              <a:rPr lang="en-US" baseline="0" dirty="0" smtClean="0"/>
              <a:t>⁄</a:t>
            </a:r>
            <a:r>
              <a:rPr lang="en-US" baseline="-20000" dirty="0" smtClean="0"/>
              <a:t>3</a:t>
            </a:r>
            <a:r>
              <a:rPr lang="en-US" baseline="0" dirty="0" smtClean="0"/>
              <a:t> – ½” in length.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22</a:t>
            </a:fld>
            <a:endParaRPr lang="en-US" dirty="0"/>
          </a:p>
        </p:txBody>
      </p:sp>
      <p:sp>
        <p:nvSpPr>
          <p:cNvPr id="6" name="Date Placeholder 5"/>
          <p:cNvSpPr>
            <a:spLocks noGrp="1"/>
          </p:cNvSpPr>
          <p:nvPr>
            <p:ph type="dt" idx="12"/>
          </p:nvPr>
        </p:nvSpPr>
        <p:spPr/>
        <p:txBody>
          <a:bodyPr/>
          <a:lstStyle/>
          <a:p>
            <a:fld id="{8B603251-D4D5-4EDB-AA96-DEEACEDC6699}" type="datetime1">
              <a:rPr lang="en-US" smtClean="0"/>
              <a:pPr/>
              <a:t>6/18/2015</a:t>
            </a:fld>
            <a:endParaRPr lang="en-US" dirty="0"/>
          </a:p>
        </p:txBody>
      </p:sp>
    </p:spTree>
    <p:extLst>
      <p:ext uri="{BB962C8B-B14F-4D97-AF65-F5344CB8AC3E}">
        <p14:creationId xmlns:p14="http://schemas.microsoft.com/office/powerpoint/2010/main" val="17557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native </a:t>
            </a:r>
            <a:r>
              <a:rPr lang="en-US" dirty="0" err="1" smtClean="0"/>
              <a:t>twolined</a:t>
            </a:r>
            <a:r>
              <a:rPr lang="en-US" dirty="0" smtClean="0"/>
              <a:t> chestnut borer, </a:t>
            </a:r>
            <a:r>
              <a:rPr lang="en-US" i="1" dirty="0" smtClean="0"/>
              <a:t>Agrilus bilineatus</a:t>
            </a:r>
            <a:r>
              <a:rPr lang="en-US" dirty="0" smtClean="0"/>
              <a:t>, feeds on the same host species that </a:t>
            </a:r>
            <a:r>
              <a:rPr lang="en-US" i="1" dirty="0" smtClean="0"/>
              <a:t>A. biguttatus </a:t>
            </a:r>
            <a:r>
              <a:rPr lang="en-US" dirty="0" smtClean="0"/>
              <a:t>would infest. Familiarize</a:t>
            </a:r>
            <a:r>
              <a:rPr lang="en-US" baseline="0" dirty="0" smtClean="0"/>
              <a:t> yourself with this native borer when you are scouting host trees under stress. The best way to confirm who is causing the damage is to recover adult beetles. </a:t>
            </a:r>
            <a:endParaRPr lang="en-US" dirty="0"/>
          </a:p>
        </p:txBody>
      </p:sp>
      <p:sp>
        <p:nvSpPr>
          <p:cNvPr id="4" name="Date Placeholder 3"/>
          <p:cNvSpPr>
            <a:spLocks noGrp="1"/>
          </p:cNvSpPr>
          <p:nvPr>
            <p:ph type="dt" idx="10"/>
          </p:nvPr>
        </p:nvSpPr>
        <p:spPr/>
        <p:txBody>
          <a:bodyPr/>
          <a:lstStyle/>
          <a:p>
            <a:fld id="{003F66D2-19C4-43AD-8697-E7A32FAA4262}"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23</a:t>
            </a:fld>
            <a:endParaRPr lang="en-US" dirty="0"/>
          </a:p>
        </p:txBody>
      </p:sp>
    </p:spTree>
    <p:extLst>
      <p:ext uri="{BB962C8B-B14F-4D97-AF65-F5344CB8AC3E}">
        <p14:creationId xmlns:p14="http://schemas.microsoft.com/office/powerpoint/2010/main" val="1865015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Larvae have characteristic</a:t>
            </a:r>
            <a:r>
              <a:rPr lang="en-US" baseline="0" dirty="0" smtClean="0"/>
              <a:t> buprestid features—long, flat nested bell segments. Identification by a buprestid taxonomist would be necessary for confirmation.</a:t>
            </a:r>
            <a:endParaRPr lang="en-US" dirty="0"/>
          </a:p>
        </p:txBody>
      </p:sp>
      <p:sp>
        <p:nvSpPr>
          <p:cNvPr id="4" name="Date Placeholder 3"/>
          <p:cNvSpPr>
            <a:spLocks noGrp="1"/>
          </p:cNvSpPr>
          <p:nvPr>
            <p:ph type="dt" idx="10"/>
          </p:nvPr>
        </p:nvSpPr>
        <p:spPr/>
        <p:txBody>
          <a:bodyPr/>
          <a:lstStyle/>
          <a:p>
            <a:fld id="{66BEA3B5-715B-4BCB-9189-2139222CD809}"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24</a:t>
            </a:fld>
            <a:endParaRPr lang="en-US" dirty="0"/>
          </a:p>
        </p:txBody>
      </p:sp>
    </p:spTree>
    <p:extLst>
      <p:ext uri="{BB962C8B-B14F-4D97-AF65-F5344CB8AC3E}">
        <p14:creationId xmlns:p14="http://schemas.microsoft.com/office/powerpoint/2010/main" val="3530620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Agrilus biguttatus </a:t>
            </a:r>
            <a:r>
              <a:rPr lang="en-US" baseline="0" dirty="0" smtClean="0"/>
              <a:t>larvae are legless</a:t>
            </a:r>
            <a:r>
              <a:rPr lang="en-US" dirty="0" smtClean="0"/>
              <a:t> grubs, reaching 25–43 mm long when mature (roughly an inch to just over an inch and a half) and creamy white in color. The first thoracic segment is wider than the other body segments. T</a:t>
            </a:r>
            <a:r>
              <a:rPr lang="en-US" baseline="0" dirty="0" smtClean="0"/>
              <a:t>his species has t</a:t>
            </a:r>
            <a:r>
              <a:rPr lang="en-US" dirty="0" smtClean="0"/>
              <a:t>wo hornlike projections on the last abdominal segment.</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25</a:t>
            </a:fld>
            <a:endParaRPr lang="en-US" dirty="0"/>
          </a:p>
        </p:txBody>
      </p:sp>
      <p:sp>
        <p:nvSpPr>
          <p:cNvPr id="6" name="Date Placeholder 5"/>
          <p:cNvSpPr>
            <a:spLocks noGrp="1"/>
          </p:cNvSpPr>
          <p:nvPr>
            <p:ph type="dt" idx="12"/>
          </p:nvPr>
        </p:nvSpPr>
        <p:spPr/>
        <p:txBody>
          <a:bodyPr/>
          <a:lstStyle/>
          <a:p>
            <a:fld id="{888462EE-C73B-4CC3-BCD0-64A0F20EAAEF}" type="datetime1">
              <a:rPr lang="en-US" smtClean="0"/>
              <a:pPr/>
              <a:t>6/18/2015</a:t>
            </a:fld>
            <a:endParaRPr lang="en-US" dirty="0"/>
          </a:p>
        </p:txBody>
      </p:sp>
    </p:spTree>
    <p:extLst>
      <p:ext uri="{BB962C8B-B14F-4D97-AF65-F5344CB8AC3E}">
        <p14:creationId xmlns:p14="http://schemas.microsoft.com/office/powerpoint/2010/main" val="1755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Agrilus biguttatus </a:t>
            </a:r>
            <a:r>
              <a:rPr lang="en-US" dirty="0" smtClean="0"/>
              <a:t>have five larval instars. </a:t>
            </a:r>
            <a:endParaRPr lang="en-US" dirty="0"/>
          </a:p>
        </p:txBody>
      </p:sp>
      <p:sp>
        <p:nvSpPr>
          <p:cNvPr id="4" name="Date Placeholder 3"/>
          <p:cNvSpPr>
            <a:spLocks noGrp="1"/>
          </p:cNvSpPr>
          <p:nvPr>
            <p:ph type="dt" idx="10"/>
          </p:nvPr>
        </p:nvSpPr>
        <p:spPr/>
        <p:txBody>
          <a:bodyPr/>
          <a:lstStyle/>
          <a:p>
            <a:fld id="{7583FD0A-C8DC-48E6-ACD1-4BB31231D716}"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26</a:t>
            </a:fld>
            <a:endParaRPr lang="en-US" dirty="0"/>
          </a:p>
        </p:txBody>
      </p:sp>
    </p:spTree>
    <p:extLst>
      <p:ext uri="{BB962C8B-B14F-4D97-AF65-F5344CB8AC3E}">
        <p14:creationId xmlns:p14="http://schemas.microsoft.com/office/powerpoint/2010/main" val="2978443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larvae are fully grown they migrate to the bark where</a:t>
            </a:r>
            <a:r>
              <a:rPr lang="en-US" baseline="0" dirty="0" smtClean="0"/>
              <a:t> they </a:t>
            </a:r>
            <a:r>
              <a:rPr lang="en-US" dirty="0" smtClean="0"/>
              <a:t>go into this j-shape</a:t>
            </a:r>
            <a:r>
              <a:rPr lang="en-US" baseline="0" dirty="0" smtClean="0"/>
              <a:t> position, overwinter and then pupate. </a:t>
            </a:r>
            <a:endParaRPr lang="en-US" dirty="0"/>
          </a:p>
        </p:txBody>
      </p:sp>
      <p:sp>
        <p:nvSpPr>
          <p:cNvPr id="4" name="Date Placeholder 3"/>
          <p:cNvSpPr>
            <a:spLocks noGrp="1"/>
          </p:cNvSpPr>
          <p:nvPr>
            <p:ph type="dt" idx="10"/>
          </p:nvPr>
        </p:nvSpPr>
        <p:spPr/>
        <p:txBody>
          <a:bodyPr/>
          <a:lstStyle/>
          <a:p>
            <a:fld id="{2BC0A195-4161-40CD-BAAD-DCF35B158D6C}"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27</a:t>
            </a:fld>
            <a:endParaRPr lang="en-US" dirty="0"/>
          </a:p>
        </p:txBody>
      </p:sp>
    </p:spTree>
    <p:extLst>
      <p:ext uri="{BB962C8B-B14F-4D97-AF65-F5344CB8AC3E}">
        <p14:creationId xmlns:p14="http://schemas.microsoft.com/office/powerpoint/2010/main" val="1900483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Pupae</a:t>
            </a:r>
            <a:r>
              <a:rPr lang="en-US" baseline="0" dirty="0" smtClean="0"/>
              <a:t> are white and can be found within individual chambers in the bark.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28</a:t>
            </a:fld>
            <a:endParaRPr lang="en-US" dirty="0"/>
          </a:p>
        </p:txBody>
      </p:sp>
      <p:sp>
        <p:nvSpPr>
          <p:cNvPr id="6" name="Date Placeholder 5"/>
          <p:cNvSpPr>
            <a:spLocks noGrp="1"/>
          </p:cNvSpPr>
          <p:nvPr>
            <p:ph type="dt" idx="12"/>
          </p:nvPr>
        </p:nvSpPr>
        <p:spPr/>
        <p:txBody>
          <a:bodyPr/>
          <a:lstStyle/>
          <a:p>
            <a:fld id="{994C9F95-0C1B-4DA3-970A-6BF1D5B99934}" type="datetime1">
              <a:rPr lang="en-US" smtClean="0"/>
              <a:pPr/>
              <a:t>6/18/2015</a:t>
            </a:fld>
            <a:endParaRPr lang="en-US" dirty="0"/>
          </a:p>
        </p:txBody>
      </p:sp>
    </p:spTree>
    <p:extLst>
      <p:ext uri="{BB962C8B-B14F-4D97-AF65-F5344CB8AC3E}">
        <p14:creationId xmlns:p14="http://schemas.microsoft.com/office/powerpoint/2010/main" val="17557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primary hosts of </a:t>
            </a:r>
            <a:r>
              <a:rPr lang="en-US" i="1" dirty="0" smtClean="0"/>
              <a:t>Agrilus biguttatus</a:t>
            </a:r>
            <a:r>
              <a:rPr lang="en-US" dirty="0" smtClean="0"/>
              <a:t> are oaks.</a:t>
            </a:r>
            <a:r>
              <a:rPr lang="en-US" baseline="0" dirty="0" smtClean="0"/>
              <a:t> </a:t>
            </a:r>
            <a:r>
              <a:rPr lang="en-US" dirty="0" smtClean="0"/>
              <a:t>Infestations in the northern red oak, </a:t>
            </a:r>
            <a:r>
              <a:rPr lang="en-US" i="1" dirty="0" smtClean="0"/>
              <a:t>Quercus rubra</a:t>
            </a:r>
            <a:r>
              <a:rPr lang="en-US" dirty="0" smtClean="0"/>
              <a:t>, planted within the geographic range of </a:t>
            </a:r>
            <a:r>
              <a:rPr lang="en-US" i="1" dirty="0" smtClean="0"/>
              <a:t>A. biguttatus</a:t>
            </a:r>
            <a:r>
              <a:rPr lang="en-US" dirty="0" smtClean="0"/>
              <a:t>, are rare (Moraal and Hilszanski 2000). </a:t>
            </a:r>
          </a:p>
          <a:p>
            <a:endParaRPr lang="en-US" dirty="0" smtClean="0"/>
          </a:p>
          <a:p>
            <a:r>
              <a:rPr lang="en-US" dirty="0" smtClean="0"/>
              <a:t>Infestations are found occasionally in European beech, </a:t>
            </a:r>
            <a:r>
              <a:rPr lang="en-US" i="1" dirty="0" smtClean="0"/>
              <a:t>Fagus sylvatica</a:t>
            </a:r>
            <a:r>
              <a:rPr lang="en-US" dirty="0" smtClean="0"/>
              <a:t> and European chestnut,</a:t>
            </a:r>
            <a:r>
              <a:rPr lang="en-US" baseline="0" dirty="0" smtClean="0"/>
              <a:t> </a:t>
            </a:r>
            <a:r>
              <a:rPr lang="en-US" i="1" dirty="0" err="1" smtClean="0"/>
              <a:t>Castanea</a:t>
            </a:r>
            <a:r>
              <a:rPr lang="en-US" i="1" dirty="0" smtClean="0"/>
              <a:t> sativa</a:t>
            </a:r>
            <a:r>
              <a:rPr lang="en-US" dirty="0" smtClean="0"/>
              <a:t>. Several records exist of this insect attacking poplars, </a:t>
            </a:r>
            <a:r>
              <a:rPr lang="en-US" i="1" dirty="0" err="1" smtClean="0"/>
              <a:t>Populus</a:t>
            </a:r>
            <a:r>
              <a:rPr lang="en-US" dirty="0" smtClean="0"/>
              <a:t> </a:t>
            </a:r>
            <a:r>
              <a:rPr lang="en-US" dirty="0" err="1" smtClean="0"/>
              <a:t>spp</a:t>
            </a:r>
            <a:r>
              <a:rPr lang="en-US" dirty="0" smtClean="0"/>
              <a:t>, but scientists feel </a:t>
            </a:r>
            <a:r>
              <a:rPr lang="en-US" baseline="0" dirty="0" smtClean="0"/>
              <a:t>that these were likely misdiagnosed.</a:t>
            </a:r>
            <a:endParaRPr lang="en-US" dirty="0" smtClean="0"/>
          </a:p>
          <a:p>
            <a:endParaRPr lang="en-US" dirty="0" smtClean="0"/>
          </a:p>
          <a:p>
            <a:r>
              <a:rPr lang="en-US" sz="1200" kern="1200" dirty="0" smtClean="0">
                <a:solidFill>
                  <a:schemeClr val="tx1"/>
                </a:solidFill>
                <a:effectLst/>
                <a:latin typeface="+mn-lt"/>
                <a:ea typeface="+mn-ea"/>
                <a:cs typeface="+mn-cs"/>
              </a:rPr>
              <a:t>In the eastern and central U.S. and Canada these</a:t>
            </a:r>
            <a:r>
              <a:rPr lang="en-US" sz="1200" kern="1200" baseline="0" dirty="0" smtClean="0">
                <a:solidFill>
                  <a:schemeClr val="tx1"/>
                </a:solidFill>
                <a:effectLst/>
                <a:latin typeface="+mn-lt"/>
                <a:ea typeface="+mn-ea"/>
                <a:cs typeface="+mn-cs"/>
              </a:rPr>
              <a:t> host trees </a:t>
            </a:r>
            <a:r>
              <a:rPr lang="en-US" sz="1200" kern="1200" dirty="0" smtClean="0">
                <a:solidFill>
                  <a:schemeClr val="tx1"/>
                </a:solidFill>
                <a:effectLst/>
                <a:latin typeface="+mn-lt"/>
                <a:ea typeface="+mn-ea"/>
                <a:cs typeface="+mn-cs"/>
              </a:rPr>
              <a:t>are subject to attack by the native </a:t>
            </a:r>
            <a:r>
              <a:rPr lang="en-US" sz="1200" i="1" kern="1200" dirty="0" smtClean="0">
                <a:solidFill>
                  <a:schemeClr val="tx1"/>
                </a:solidFill>
                <a:effectLst/>
                <a:latin typeface="+mn-lt"/>
                <a:ea typeface="+mn-ea"/>
                <a:cs typeface="+mn-cs"/>
              </a:rPr>
              <a:t>Agrilus bilineatus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twolined chestnut</a:t>
            </a:r>
            <a:r>
              <a:rPr lang="en-US" sz="1200" kern="1200" baseline="0" dirty="0" smtClean="0">
                <a:solidFill>
                  <a:schemeClr val="tx1"/>
                </a:solidFill>
                <a:effectLst/>
                <a:latin typeface="+mn-lt"/>
                <a:ea typeface="+mn-ea"/>
                <a:cs typeface="+mn-cs"/>
              </a:rPr>
              <a:t> borer.</a:t>
            </a:r>
            <a:endParaRPr lang="en-US" dirty="0" smtClean="0"/>
          </a:p>
          <a:p>
            <a:endParaRPr lang="en-US" dirty="0" smtClean="0"/>
          </a:p>
          <a:p>
            <a:r>
              <a:rPr lang="en-US" dirty="0" smtClean="0"/>
              <a:t>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29</a:t>
            </a:fld>
            <a:endParaRPr lang="en-US" dirty="0"/>
          </a:p>
        </p:txBody>
      </p:sp>
      <p:sp>
        <p:nvSpPr>
          <p:cNvPr id="6" name="Date Placeholder 5"/>
          <p:cNvSpPr>
            <a:spLocks noGrp="1"/>
          </p:cNvSpPr>
          <p:nvPr>
            <p:ph type="dt" idx="12"/>
          </p:nvPr>
        </p:nvSpPr>
        <p:spPr/>
        <p:txBody>
          <a:bodyPr/>
          <a:lstStyle/>
          <a:p>
            <a:fld id="{6CF2B2F6-049E-461A-9E17-98738CA24E7A}" type="datetime1">
              <a:rPr lang="en-US" smtClean="0"/>
              <a:pPr/>
              <a:t>6/18/2015</a:t>
            </a:fld>
            <a:endParaRPr lang="en-US" dirty="0"/>
          </a:p>
        </p:txBody>
      </p:sp>
    </p:spTree>
    <p:extLst>
      <p:ext uri="{BB962C8B-B14F-4D97-AF65-F5344CB8AC3E}">
        <p14:creationId xmlns:p14="http://schemas.microsoft.com/office/powerpoint/2010/main" val="106745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sz="1100" dirty="0"/>
              <a:t>This presentation </a:t>
            </a:r>
            <a:r>
              <a:rPr lang="en-US" sz="1100" dirty="0" smtClean="0"/>
              <a:t>will provide </a:t>
            </a:r>
            <a:r>
              <a:rPr lang="en-US" sz="1100" dirty="0"/>
              <a:t>you with a better understanding of </a:t>
            </a:r>
            <a:r>
              <a:rPr lang="en-US" sz="1100" i="1" dirty="0" smtClean="0"/>
              <a:t>Agrilus </a:t>
            </a:r>
            <a:r>
              <a:rPr lang="en-US" sz="1100" i="1" dirty="0"/>
              <a:t>biguttatus</a:t>
            </a:r>
            <a:r>
              <a:rPr lang="en-US" sz="1100" dirty="0"/>
              <a:t>, </a:t>
            </a:r>
            <a:r>
              <a:rPr lang="en-US" sz="1100" dirty="0" smtClean="0"/>
              <a:t>the oak splendor beetle, its </a:t>
            </a:r>
            <a:r>
              <a:rPr lang="en-US" sz="1100" dirty="0"/>
              <a:t>potential impact should it be introduced to the US, and the likely pathways for its introduction and spread. </a:t>
            </a:r>
          </a:p>
        </p:txBody>
      </p:sp>
      <p:sp>
        <p:nvSpPr>
          <p:cNvPr id="4" name="Slide Number Placeholder 3"/>
          <p:cNvSpPr>
            <a:spLocks noGrp="1"/>
          </p:cNvSpPr>
          <p:nvPr>
            <p:ph type="sldNum" sz="quarter" idx="10"/>
          </p:nvPr>
        </p:nvSpPr>
        <p:spPr/>
        <p:txBody>
          <a:bodyPr/>
          <a:lstStyle/>
          <a:p>
            <a:fld id="{EBB57A5C-E37E-4CC4-ADA7-F5AB6AC80008}" type="slidenum">
              <a:rPr lang="en-US" smtClean="0"/>
              <a:pPr/>
              <a:t>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ECB7C1C3-3261-4481-9E96-F09C2B1B71E3}" type="datetime1">
              <a:rPr lang="en-US" smtClean="0"/>
              <a:pPr/>
              <a:t>6/18/2015</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baseline="0" dirty="0" smtClean="0"/>
              <a:t>Other pests and diseases as well as abiotic disorders such as drought can cause similar symptoms to those caused by an oak splendor beetle infestation. Additionally, signs caused by native </a:t>
            </a:r>
            <a:r>
              <a:rPr lang="en-US" i="1" baseline="0" dirty="0" smtClean="0"/>
              <a:t>Agrilus</a:t>
            </a:r>
            <a:r>
              <a:rPr lang="en-US" baseline="0" dirty="0" smtClean="0"/>
              <a:t>  spp. will also look the same. Closely monitor oak trees which are under stress because this pest prefers weakened and stressed trees.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30</a:t>
            </a:fld>
            <a:endParaRPr lang="en-US" dirty="0"/>
          </a:p>
        </p:txBody>
      </p:sp>
      <p:sp>
        <p:nvSpPr>
          <p:cNvPr id="6" name="Date Placeholder 5"/>
          <p:cNvSpPr>
            <a:spLocks noGrp="1"/>
          </p:cNvSpPr>
          <p:nvPr>
            <p:ph type="dt" idx="12"/>
          </p:nvPr>
        </p:nvSpPr>
        <p:spPr/>
        <p:txBody>
          <a:bodyPr/>
          <a:lstStyle/>
          <a:p>
            <a:fld id="{2C9F8C4C-A181-432B-BE7F-9A57D01CA2A5}" type="datetime1">
              <a:rPr lang="en-US" smtClean="0"/>
              <a:pPr/>
              <a:t>6/18/2015</a:t>
            </a:fld>
            <a:endParaRPr lang="en-US" dirty="0"/>
          </a:p>
        </p:txBody>
      </p:sp>
    </p:spTree>
    <p:extLst>
      <p:ext uri="{BB962C8B-B14F-4D97-AF65-F5344CB8AC3E}">
        <p14:creationId xmlns:p14="http://schemas.microsoft.com/office/powerpoint/2010/main" val="494804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Symptoms of attack include dieback, development of epicormic branches, thin crown</a:t>
            </a:r>
            <a:r>
              <a:rPr lang="en-US" baseline="0" dirty="0" smtClean="0"/>
              <a:t> and</a:t>
            </a:r>
            <a:r>
              <a:rPr lang="en-US" dirty="0" smtClean="0"/>
              <a:t> tree mortality.</a:t>
            </a:r>
            <a:r>
              <a:rPr lang="en-US" baseline="0" dirty="0" smtClean="0"/>
              <a:t> These symptoms and those which follow </a:t>
            </a:r>
            <a:r>
              <a:rPr lang="en-US" sz="1200" kern="1200" dirty="0" smtClean="0">
                <a:solidFill>
                  <a:schemeClr val="tx1"/>
                </a:solidFill>
                <a:effectLst/>
                <a:latin typeface="+mn-lt"/>
                <a:ea typeface="+mn-ea"/>
                <a:cs typeface="+mn-cs"/>
              </a:rPr>
              <a:t>also apply to general oak decline and subsequent attack by the native species </a:t>
            </a:r>
            <a:r>
              <a:rPr lang="en-US" sz="1200" i="1" kern="1200" dirty="0" smtClean="0">
                <a:solidFill>
                  <a:schemeClr val="tx1"/>
                </a:solidFill>
                <a:effectLst/>
                <a:latin typeface="+mn-lt"/>
                <a:ea typeface="+mn-ea"/>
                <a:cs typeface="+mn-cs"/>
              </a:rPr>
              <a:t>Agrilus bilineatus</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31</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 cracks</a:t>
            </a:r>
            <a:r>
              <a:rPr lang="en-US" baseline="0" dirty="0" smtClean="0"/>
              <a:t> or oozing from the bark can be a symptom of oak decline. Woodpecker activity would indicate that there are borers present. </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32</a:t>
            </a:fld>
            <a:endParaRPr lang="en-US" dirty="0"/>
          </a:p>
        </p:txBody>
      </p:sp>
      <p:sp>
        <p:nvSpPr>
          <p:cNvPr id="6" name="Date Placeholder 5"/>
          <p:cNvSpPr>
            <a:spLocks noGrp="1"/>
          </p:cNvSpPr>
          <p:nvPr>
            <p:ph type="dt" idx="12"/>
          </p:nvPr>
        </p:nvSpPr>
        <p:spPr/>
        <p:txBody>
          <a:bodyPr/>
          <a:lstStyle/>
          <a:p>
            <a:fld id="{6E444E5C-89AB-4A58-AEDD-407D1A18F079}" type="datetime1">
              <a:rPr lang="en-US" smtClean="0"/>
              <a:pPr/>
              <a:t>6/18/2015</a:t>
            </a:fld>
            <a:endParaRPr lang="en-US" dirty="0"/>
          </a:p>
        </p:txBody>
      </p:sp>
    </p:spTree>
    <p:extLst>
      <p:ext uri="{BB962C8B-B14F-4D97-AF65-F5344CB8AC3E}">
        <p14:creationId xmlns:p14="http://schemas.microsoft.com/office/powerpoint/2010/main" val="1598597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a:t>D-shaped adult exit holes are characteristic of buprestid beetles</a:t>
            </a:r>
            <a:r>
              <a:rPr lang="en-US" dirty="0" smtClean="0"/>
              <a:t>.</a:t>
            </a:r>
            <a:r>
              <a:rPr lang="en-US" baseline="0" dirty="0" smtClean="0"/>
              <a:t> Native buprestid beetles also leave d-shaped exit holes. </a:t>
            </a:r>
            <a:endParaRPr lang="en-US" dirty="0"/>
          </a:p>
          <a:p>
            <a:pPr defTabSz="914307">
              <a:defRPr/>
            </a:pP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33</a:t>
            </a:fld>
            <a:endParaRPr lang="en-US" dirty="0"/>
          </a:p>
        </p:txBody>
      </p:sp>
      <p:sp>
        <p:nvSpPr>
          <p:cNvPr id="6" name="Date Placeholder 5"/>
          <p:cNvSpPr>
            <a:spLocks noGrp="1"/>
          </p:cNvSpPr>
          <p:nvPr>
            <p:ph type="dt" idx="12"/>
          </p:nvPr>
        </p:nvSpPr>
        <p:spPr/>
        <p:txBody>
          <a:bodyPr/>
          <a:lstStyle/>
          <a:p>
            <a:fld id="{00D65E4B-1A67-44AE-A4A2-8D00D7B4F8B2}" type="datetime1">
              <a:rPr lang="en-US" smtClean="0"/>
              <a:pPr/>
              <a:t>6/18/2015</a:t>
            </a:fld>
            <a:endParaRPr lang="en-US" dirty="0"/>
          </a:p>
        </p:txBody>
      </p:sp>
    </p:spTree>
    <p:extLst>
      <p:ext uri="{BB962C8B-B14F-4D97-AF65-F5344CB8AC3E}">
        <p14:creationId xmlns:p14="http://schemas.microsoft.com/office/powerpoint/2010/main" val="278900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frass filled galleries and exit holes with the bark removed.</a:t>
            </a:r>
            <a:r>
              <a:rPr lang="en-US" baseline="0" dirty="0" smtClean="0"/>
              <a:t> </a:t>
            </a:r>
            <a:endParaRPr lang="en-US" dirty="0"/>
          </a:p>
        </p:txBody>
      </p:sp>
      <p:sp>
        <p:nvSpPr>
          <p:cNvPr id="4" name="Date Placeholder 3"/>
          <p:cNvSpPr>
            <a:spLocks noGrp="1"/>
          </p:cNvSpPr>
          <p:nvPr>
            <p:ph type="dt" idx="10"/>
          </p:nvPr>
        </p:nvSpPr>
        <p:spPr/>
        <p:txBody>
          <a:bodyPr/>
          <a:lstStyle/>
          <a:p>
            <a:fld id="{58FC429E-778C-459E-8FBE-B6F676144762}"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34</a:t>
            </a:fld>
            <a:endParaRPr lang="en-US" dirty="0"/>
          </a:p>
        </p:txBody>
      </p:sp>
    </p:spTree>
    <p:extLst>
      <p:ext uri="{BB962C8B-B14F-4D97-AF65-F5344CB8AC3E}">
        <p14:creationId xmlns:p14="http://schemas.microsoft.com/office/powerpoint/2010/main" val="1642548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a:t>Oak splendor beetle larvae create winding galleries in the cambium layer. Often times the galleries are filled with frass and may be transverse or stepped.</a:t>
            </a:r>
          </a:p>
          <a:p>
            <a:pPr defTabSz="914307">
              <a:defRPr/>
            </a:pPr>
            <a:endParaRPr lang="en-US" dirty="0"/>
          </a:p>
          <a:p>
            <a:pPr defTabSz="914307">
              <a:defRPr/>
            </a:pPr>
            <a:r>
              <a:rPr lang="en-US" dirty="0"/>
              <a:t>Don’t forget, the presence of insect life stages is a great sign and helpful to confirm if it is in fact OSB that is causing symptoms on your oak.</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35</a:t>
            </a:fld>
            <a:endParaRPr lang="en-US" dirty="0"/>
          </a:p>
        </p:txBody>
      </p:sp>
      <p:sp>
        <p:nvSpPr>
          <p:cNvPr id="6" name="Date Placeholder 5"/>
          <p:cNvSpPr>
            <a:spLocks noGrp="1"/>
          </p:cNvSpPr>
          <p:nvPr>
            <p:ph type="dt" idx="12"/>
          </p:nvPr>
        </p:nvSpPr>
        <p:spPr/>
        <p:txBody>
          <a:bodyPr/>
          <a:lstStyle/>
          <a:p>
            <a:fld id="{00D65E4B-1A67-44AE-A4A2-8D00D7B4F8B2}" type="datetime1">
              <a:rPr lang="en-US" smtClean="0"/>
              <a:pPr/>
              <a:t>6/18/2015</a:t>
            </a:fld>
            <a:endParaRPr lang="en-US" dirty="0"/>
          </a:p>
        </p:txBody>
      </p:sp>
    </p:spTree>
    <p:extLst>
      <p:ext uri="{BB962C8B-B14F-4D97-AF65-F5344CB8AC3E}">
        <p14:creationId xmlns:p14="http://schemas.microsoft.com/office/powerpoint/2010/main" val="2789003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following scouting recommendations will most likely detect infestations of the native </a:t>
            </a:r>
            <a:r>
              <a:rPr lang="en-US" sz="1200" i="1" kern="1200" dirty="0" smtClean="0">
                <a:solidFill>
                  <a:schemeClr val="tx1"/>
                </a:solidFill>
                <a:effectLst/>
                <a:latin typeface="+mn-lt"/>
                <a:ea typeface="+mn-ea"/>
                <a:cs typeface="+mn-cs"/>
              </a:rPr>
              <a:t>Agrilus bilineatus, </a:t>
            </a:r>
            <a:r>
              <a:rPr lang="en-US" sz="1200" i="0" kern="1200" dirty="0" smtClean="0">
                <a:solidFill>
                  <a:schemeClr val="tx1"/>
                </a:solidFill>
                <a:effectLst/>
                <a:latin typeface="+mn-lt"/>
                <a:ea typeface="+mn-ea"/>
                <a:cs typeface="+mn-cs"/>
              </a:rPr>
              <a:t>who also attacks</a:t>
            </a:r>
            <a:r>
              <a:rPr lang="en-US" sz="1200" i="0" kern="1200" baseline="0" dirty="0" smtClean="0">
                <a:solidFill>
                  <a:schemeClr val="tx1"/>
                </a:solidFill>
                <a:effectLst/>
                <a:latin typeface="+mn-lt"/>
                <a:ea typeface="+mn-ea"/>
                <a:cs typeface="+mn-cs"/>
              </a:rPr>
              <a:t> stressed oak trees</a:t>
            </a:r>
            <a:r>
              <a:rPr lang="en-US" sz="1200" i="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However</a:t>
            </a:r>
            <a:r>
              <a:rPr lang="en-US" sz="1200" i="0" kern="1200" baseline="0" dirty="0" smtClean="0">
                <a:solidFill>
                  <a:schemeClr val="tx1"/>
                </a:solidFill>
                <a:effectLst/>
                <a:latin typeface="+mn-lt"/>
                <a:ea typeface="+mn-ea"/>
                <a:cs typeface="+mn-cs"/>
              </a:rPr>
              <a:t> early detection is critical if a high-consequence pest is to be eradicated therefore we still recommend that you m</a:t>
            </a:r>
            <a:r>
              <a:rPr lang="en-US" sz="1200" i="0" kern="1200" dirty="0" smtClean="0">
                <a:solidFill>
                  <a:schemeClr val="tx1"/>
                </a:solidFill>
                <a:effectLst/>
                <a:latin typeface="+mn-lt"/>
                <a:ea typeface="+mn-ea"/>
                <a:cs typeface="+mn-cs"/>
              </a:rPr>
              <a:t>onitor</a:t>
            </a:r>
            <a:r>
              <a:rPr lang="en-US" sz="1200" kern="1200" baseline="0" dirty="0" smtClean="0">
                <a:solidFill>
                  <a:schemeClr val="tx1"/>
                </a:solidFill>
                <a:effectLst/>
                <a:latin typeface="+mn-lt"/>
                <a:ea typeface="+mn-ea"/>
                <a:cs typeface="+mn-cs"/>
              </a:rPr>
              <a:t> host trees, especially those under stress. If you find symptoms or signs described in this presentation that would suggest a buprestid beetle infestation—look more closely. </a:t>
            </a:r>
            <a:r>
              <a:rPr lang="en-US" sz="1200" kern="1200" dirty="0" smtClean="0">
                <a:solidFill>
                  <a:schemeClr val="tx1"/>
                </a:solidFill>
                <a:effectLst/>
                <a:latin typeface="+mn-lt"/>
                <a:ea typeface="+mn-ea"/>
                <a:cs typeface="+mn-cs"/>
              </a:rPr>
              <a:t>The only way to know for sure if </a:t>
            </a:r>
            <a:r>
              <a:rPr lang="en-US" sz="1200" i="1" kern="1200" dirty="0" smtClean="0">
                <a:solidFill>
                  <a:schemeClr val="tx1"/>
                </a:solidFill>
                <a:effectLst/>
                <a:latin typeface="+mn-lt"/>
                <a:ea typeface="+mn-ea"/>
                <a:cs typeface="+mn-cs"/>
              </a:rPr>
              <a:t>Agrilus</a:t>
            </a:r>
            <a:r>
              <a:rPr lang="en-US" sz="1200" i="1" kern="1200" baseline="0" dirty="0" smtClean="0">
                <a:solidFill>
                  <a:schemeClr val="tx1"/>
                </a:solidFill>
                <a:effectLst/>
                <a:latin typeface="+mn-lt"/>
                <a:ea typeface="+mn-ea"/>
                <a:cs typeface="+mn-cs"/>
              </a:rPr>
              <a:t> biguttatus </a:t>
            </a:r>
            <a:r>
              <a:rPr lang="en-US" sz="1200" kern="1200" dirty="0" smtClean="0">
                <a:solidFill>
                  <a:schemeClr val="tx1"/>
                </a:solidFill>
                <a:effectLst/>
                <a:latin typeface="+mn-lt"/>
                <a:ea typeface="+mn-ea"/>
                <a:cs typeface="+mn-cs"/>
              </a:rPr>
              <a:t>is present is to recover and identify adults. </a:t>
            </a:r>
          </a:p>
          <a:p>
            <a:endParaRPr lang="en-US" sz="1200" kern="1200" dirty="0" smtClean="0">
              <a:solidFill>
                <a:schemeClr val="tx1"/>
              </a:solidFill>
              <a:effectLst/>
              <a:latin typeface="+mn-lt"/>
              <a:ea typeface="+mn-ea"/>
              <a:cs typeface="+mn-cs"/>
            </a:endParaRPr>
          </a:p>
          <a:p>
            <a:endParaRPr lang="en-US" dirty="0"/>
          </a:p>
        </p:txBody>
      </p:sp>
      <p:sp>
        <p:nvSpPr>
          <p:cNvPr id="4" name="Date Placeholder 3"/>
          <p:cNvSpPr>
            <a:spLocks noGrp="1"/>
          </p:cNvSpPr>
          <p:nvPr>
            <p:ph type="dt" idx="10"/>
          </p:nvPr>
        </p:nvSpPr>
        <p:spPr/>
        <p:txBody>
          <a:bodyPr/>
          <a:lstStyle/>
          <a:p>
            <a:fld id="{4D2429FB-AF72-4B14-B1D5-61AF239E37B2}"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36</a:t>
            </a:fld>
            <a:endParaRPr lang="en-US" dirty="0"/>
          </a:p>
        </p:txBody>
      </p:sp>
    </p:spTree>
    <p:extLst>
      <p:ext uri="{BB962C8B-B14F-4D97-AF65-F5344CB8AC3E}">
        <p14:creationId xmlns:p14="http://schemas.microsoft.com/office/powerpoint/2010/main" val="2082345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smtClean="0"/>
              <a:t>It is ideal to be on the lookout</a:t>
            </a:r>
            <a:r>
              <a:rPr lang="en-US" baseline="0" dirty="0" smtClean="0"/>
              <a:t> for </a:t>
            </a:r>
            <a:r>
              <a:rPr lang="en-US" dirty="0" smtClean="0"/>
              <a:t>unusual plant symptoms year round but you</a:t>
            </a:r>
            <a:r>
              <a:rPr lang="en-US" baseline="0" dirty="0" smtClean="0"/>
              <a:t> can use the following tips as a guide for when to look more closely for the symptoms and signs described here.</a:t>
            </a:r>
            <a:r>
              <a:rPr lang="en-US" dirty="0" smtClean="0"/>
              <a:t> </a:t>
            </a:r>
          </a:p>
          <a:p>
            <a:pPr defTabSz="914307">
              <a:defRPr/>
            </a:pPr>
            <a:endParaRPr lang="en-US" dirty="0" smtClean="0"/>
          </a:p>
          <a:p>
            <a:pPr defTabSz="914307">
              <a:defRPr/>
            </a:pPr>
            <a:r>
              <a:rPr lang="en-US" baseline="0" dirty="0" smtClean="0"/>
              <a:t>This pest prefers larger, stressed oak trees—prioritize oaks which are stressed by injury or disease, adverse weather conditions, planted in poor or compacted soils or have been defoliated by another insect pest such as gypsy moth.</a:t>
            </a:r>
          </a:p>
          <a:p>
            <a:pPr defTabSz="914307">
              <a:defRPr/>
            </a:pPr>
            <a:endParaRPr lang="en-US" baseline="0" dirty="0" smtClean="0"/>
          </a:p>
          <a:p>
            <a:pPr defTabSz="914307">
              <a:defRPr/>
            </a:pPr>
            <a:endParaRPr lang="en-US" baseline="0" dirty="0" smtClean="0"/>
          </a:p>
          <a:p>
            <a:pPr defTabSz="914307">
              <a:defRPr/>
            </a:pPr>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37</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smtClean="0"/>
              <a:t>Look</a:t>
            </a:r>
            <a:r>
              <a:rPr lang="en-US" baseline="0" dirty="0" smtClean="0"/>
              <a:t> for the common symptoms which include dieback, thinning, epicormic sprouting, bark splits and weeping or oozing from the trunk. </a:t>
            </a:r>
          </a:p>
          <a:p>
            <a:pPr defTabSz="914307">
              <a:defRPr/>
            </a:pPr>
            <a:endParaRPr lang="en-US" baseline="0" dirty="0" smtClean="0"/>
          </a:p>
          <a:p>
            <a:pPr defTabSz="914307">
              <a:defRPr/>
            </a:pPr>
            <a:r>
              <a:rPr lang="en-US" baseline="0" dirty="0" smtClean="0"/>
              <a:t>Look for canopy thinning, branch dieback and epicormic sprouting when trees have foliage.</a:t>
            </a:r>
          </a:p>
          <a:p>
            <a:pPr defTabSz="914307">
              <a:defRPr/>
            </a:pPr>
            <a:endParaRPr lang="en-US" dirty="0" smtClean="0"/>
          </a:p>
          <a:p>
            <a:pPr defTabSz="914307">
              <a:defRPr/>
            </a:pPr>
            <a:endParaRPr lang="en-US" dirty="0" smtClean="0"/>
          </a:p>
          <a:p>
            <a:pPr defTabSz="914307">
              <a:defRPr/>
            </a:pPr>
            <a:endParaRPr lang="en-US" baseline="0" dirty="0" smtClean="0"/>
          </a:p>
          <a:p>
            <a:pPr defTabSz="914307">
              <a:defRPr/>
            </a:pPr>
            <a:endParaRPr lang="en-US" dirty="0" smtClean="0"/>
          </a:p>
          <a:p>
            <a:endParaRPr lang="en-US" dirty="0"/>
          </a:p>
        </p:txBody>
      </p:sp>
      <p:sp>
        <p:nvSpPr>
          <p:cNvPr id="4" name="Date Placeholder 3"/>
          <p:cNvSpPr>
            <a:spLocks noGrp="1"/>
          </p:cNvSpPr>
          <p:nvPr>
            <p:ph type="dt" idx="10"/>
          </p:nvPr>
        </p:nvSpPr>
        <p:spPr/>
        <p:txBody>
          <a:bodyPr/>
          <a:lstStyle/>
          <a:p>
            <a:fld id="{5E57FBC6-9A5B-4FB0-8C6A-EFF21E9A6058}"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38</a:t>
            </a:fld>
            <a:endParaRPr lang="en-US" dirty="0"/>
          </a:p>
        </p:txBody>
      </p:sp>
    </p:spTree>
    <p:extLst>
      <p:ext uri="{BB962C8B-B14F-4D97-AF65-F5344CB8AC3E}">
        <p14:creationId xmlns:p14="http://schemas.microsoft.com/office/powerpoint/2010/main" val="2638444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dirty="0" smtClean="0"/>
              <a:t>Wood</a:t>
            </a:r>
            <a:r>
              <a:rPr lang="en-US" baseline="0" dirty="0" smtClean="0"/>
              <a:t>pecker activity can be seen any time of year but may be easiest to notice during the winter and early spring when leaves are off of the trees. </a:t>
            </a:r>
          </a:p>
          <a:p>
            <a:pPr defTabSz="914307">
              <a:defRPr/>
            </a:pPr>
            <a:endParaRPr lang="en-US" baseline="0" dirty="0" smtClean="0"/>
          </a:p>
          <a:p>
            <a:pPr defTabSz="914307">
              <a:defRPr/>
            </a:pPr>
            <a:r>
              <a:rPr lang="en-US" baseline="0" dirty="0" smtClean="0"/>
              <a:t>While scouting if you find trees with these symptoms look more closely for signs of an infestation including D-shaped exit holes or adult beetles. The twolined chestnut borer is a closely related native buprestid but its exit hole will be slightly larger than that of the oak splendor beetle. </a:t>
            </a:r>
            <a:r>
              <a:rPr lang="en-US" sz="1200" kern="1200" dirty="0" smtClean="0">
                <a:solidFill>
                  <a:schemeClr val="tx1"/>
                </a:solidFill>
                <a:effectLst/>
                <a:latin typeface="+mn-lt"/>
                <a:ea typeface="+mn-ea"/>
                <a:cs typeface="+mn-cs"/>
              </a:rPr>
              <a:t>The only way to establish if </a:t>
            </a:r>
            <a:r>
              <a:rPr lang="en-US" sz="1200" i="1" kern="1200" dirty="0" smtClean="0">
                <a:solidFill>
                  <a:schemeClr val="tx1"/>
                </a:solidFill>
                <a:effectLst/>
                <a:latin typeface="+mn-lt"/>
                <a:ea typeface="+mn-ea"/>
                <a:cs typeface="+mn-cs"/>
              </a:rPr>
              <a:t>A. biguttatus</a:t>
            </a:r>
            <a:r>
              <a:rPr lang="en-US" sz="1200" kern="1200" dirty="0" smtClean="0">
                <a:solidFill>
                  <a:schemeClr val="tx1"/>
                </a:solidFill>
                <a:effectLst/>
                <a:latin typeface="+mn-lt"/>
                <a:ea typeface="+mn-ea"/>
                <a:cs typeface="+mn-cs"/>
              </a:rPr>
              <a:t> is present is to recover and identify adults.</a:t>
            </a:r>
            <a:endParaRPr lang="en-US" baseline="0" dirty="0" smtClean="0"/>
          </a:p>
          <a:p>
            <a:endParaRPr lang="en-US" dirty="0" smtClean="0"/>
          </a:p>
          <a:p>
            <a:r>
              <a:rPr lang="en-US" dirty="0" smtClean="0"/>
              <a:t>Adult beetles are not easy to find but are</a:t>
            </a:r>
            <a:r>
              <a:rPr lang="en-US" baseline="0" dirty="0" smtClean="0"/>
              <a:t> the best way to confirm an identification. </a:t>
            </a:r>
            <a:r>
              <a:rPr lang="en-US" dirty="0" smtClean="0"/>
              <a:t>Adult beetles will be most active during</a:t>
            </a:r>
            <a:r>
              <a:rPr lang="en-US" baseline="0" dirty="0" smtClean="0"/>
              <a:t> May—July when they are mating, laying eggs and feeding on oak foliage. </a:t>
            </a:r>
          </a:p>
          <a:p>
            <a:endParaRPr lang="en-US" baseline="0" dirty="0" smtClean="0"/>
          </a:p>
          <a:p>
            <a:endParaRPr lang="en-US" dirty="0"/>
          </a:p>
        </p:txBody>
      </p:sp>
      <p:sp>
        <p:nvSpPr>
          <p:cNvPr id="4" name="Date Placeholder 3"/>
          <p:cNvSpPr>
            <a:spLocks noGrp="1"/>
          </p:cNvSpPr>
          <p:nvPr>
            <p:ph type="dt" idx="10"/>
          </p:nvPr>
        </p:nvSpPr>
        <p:spPr/>
        <p:txBody>
          <a:bodyPr/>
          <a:lstStyle/>
          <a:p>
            <a:fld id="{4D2429FB-AF72-4B14-B1D5-61AF239E37B2}" type="datetime1">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B57A5C-E37E-4CC4-ADA7-F5AB6AC80008}" type="slidenum">
              <a:rPr lang="en-US" smtClean="0"/>
              <a:pPr/>
              <a:t>39</a:t>
            </a:fld>
            <a:endParaRPr lang="en-US" dirty="0"/>
          </a:p>
        </p:txBody>
      </p:sp>
    </p:spTree>
    <p:extLst>
      <p:ext uri="{BB962C8B-B14F-4D97-AF65-F5344CB8AC3E}">
        <p14:creationId xmlns:p14="http://schemas.microsoft.com/office/powerpoint/2010/main" val="2082345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sz="1100" dirty="0"/>
              <a:t>Additionally you </a:t>
            </a:r>
            <a:r>
              <a:rPr lang="en-US" sz="1100" dirty="0" smtClean="0"/>
              <a:t>will learn how to </a:t>
            </a:r>
            <a:r>
              <a:rPr lang="en-US" sz="1100" dirty="0"/>
              <a:t>recognize signs and symptoms caused by this and similar pests and what to do if you suspect an infestation. </a:t>
            </a:r>
          </a:p>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BECDCD54-962B-4958-B0F5-5DA132A1D069}" type="datetime1">
              <a:rPr lang="en-US" smtClean="0"/>
              <a:pPr/>
              <a:t>6/18/2015</a:t>
            </a:fld>
            <a:endParaRPr lang="en-US" dirty="0"/>
          </a:p>
        </p:txBody>
      </p:sp>
    </p:spTree>
    <p:extLst>
      <p:ext uri="{BB962C8B-B14F-4D97-AF65-F5344CB8AC3E}">
        <p14:creationId xmlns:p14="http://schemas.microsoft.com/office/powerpoint/2010/main" val="3437000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40</a:t>
            </a:fld>
            <a:endParaRPr lang="en-US" dirty="0"/>
          </a:p>
        </p:txBody>
      </p:sp>
      <p:sp>
        <p:nvSpPr>
          <p:cNvPr id="6" name="Date Placeholder 5"/>
          <p:cNvSpPr>
            <a:spLocks noGrp="1"/>
          </p:cNvSpPr>
          <p:nvPr>
            <p:ph type="dt" idx="12"/>
          </p:nvPr>
        </p:nvSpPr>
        <p:spPr/>
        <p:txBody>
          <a:bodyPr/>
          <a:lstStyle/>
          <a:p>
            <a:fld id="{9703F104-B095-4857-B777-F29F2175B5F8}" type="datetime1">
              <a:rPr lang="en-US" smtClean="0"/>
              <a:pPr/>
              <a:t>6/18/2015</a:t>
            </a:fld>
            <a:endParaRPr lang="en-US" dirty="0"/>
          </a:p>
        </p:txBody>
      </p:sp>
    </p:spTree>
    <p:extLst>
      <p:ext uri="{BB962C8B-B14F-4D97-AF65-F5344CB8AC3E}">
        <p14:creationId xmlns:p14="http://schemas.microsoft.com/office/powerpoint/2010/main" val="37859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41</a:t>
            </a:fld>
            <a:endParaRPr lang="en-US" dirty="0"/>
          </a:p>
        </p:txBody>
      </p:sp>
      <p:sp>
        <p:nvSpPr>
          <p:cNvPr id="6" name="Date Placeholder 5"/>
          <p:cNvSpPr>
            <a:spLocks noGrp="1"/>
          </p:cNvSpPr>
          <p:nvPr>
            <p:ph type="dt" idx="12"/>
          </p:nvPr>
        </p:nvSpPr>
        <p:spPr/>
        <p:txBody>
          <a:bodyPr/>
          <a:lstStyle/>
          <a:p>
            <a:fld id="{DB9BC63D-9847-434B-94ED-675648737FEA}" type="datetime1">
              <a:rPr lang="en-US" smtClean="0"/>
              <a:pPr/>
              <a:t>6/18/2015</a:t>
            </a:fld>
            <a:endParaRPr lang="en-US" dirty="0"/>
          </a:p>
        </p:txBody>
      </p:sp>
    </p:spTree>
    <p:extLst>
      <p:ext uri="{BB962C8B-B14F-4D97-AF65-F5344CB8AC3E}">
        <p14:creationId xmlns:p14="http://schemas.microsoft.com/office/powerpoint/2010/main" val="1403506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a:t>
            </a:r>
            <a:r>
              <a:rPr lang="en-US" dirty="0" smtClean="0"/>
              <a:t> when sending samples that are considered to be significant or high-consequence these tips…</a:t>
            </a:r>
          </a:p>
          <a:p>
            <a:pPr marL="628650" lvl="1" indent="-171450">
              <a:buFont typeface="Arial" panose="020B0604020202020204" pitchFamily="34" charset="0"/>
              <a:buChar char="•"/>
            </a:pPr>
            <a:r>
              <a:rPr lang="en-US" altLang="en-US" dirty="0" smtClean="0"/>
              <a:t>Capture multiple, whole specimens if possible. </a:t>
            </a:r>
          </a:p>
          <a:p>
            <a:pPr marL="628650" lvl="1" indent="-171450">
              <a:buFont typeface="Arial" panose="020B0604020202020204" pitchFamily="34" charset="0"/>
              <a:buChar char="•"/>
            </a:pPr>
            <a:r>
              <a:rPr lang="en-US" altLang="en-US" dirty="0" smtClean="0"/>
              <a:t>Kill insects by placing them in the freezer for 24 hours. </a:t>
            </a:r>
          </a:p>
          <a:p>
            <a:pPr marL="628650" lvl="1" indent="-171450">
              <a:buFont typeface="Arial" panose="020B0604020202020204" pitchFamily="34" charset="0"/>
              <a:buChar char="•"/>
            </a:pPr>
            <a:r>
              <a:rPr lang="en-US" altLang="en-US" dirty="0" smtClean="0"/>
              <a:t>Loosely wrap insects in tissue and place in a small crush proof container or sturdy lockable bag</a:t>
            </a:r>
          </a:p>
          <a:p>
            <a:pPr marL="628650" lvl="1" indent="-171450">
              <a:buFont typeface="Arial" panose="020B0604020202020204" pitchFamily="34" charset="0"/>
              <a:buChar char="•"/>
            </a:pPr>
            <a:r>
              <a:rPr lang="en-US" dirty="0" smtClean="0"/>
              <a:t>Place container or bag in another lockable bag</a:t>
            </a:r>
          </a:p>
          <a:p>
            <a:pPr marL="628650" lvl="1" indent="-171450">
              <a:buFont typeface="Arial" panose="020B0604020202020204" pitchFamily="34" charset="0"/>
              <a:buChar char="•"/>
            </a:pPr>
            <a:r>
              <a:rPr lang="en-US" dirty="0" smtClean="0"/>
              <a:t>Place these in a sturdy shipping container </a:t>
            </a:r>
          </a:p>
          <a:p>
            <a:pPr marL="628650" lvl="1" indent="-171450">
              <a:buFont typeface="Arial" panose="020B0604020202020204" pitchFamily="34" charset="0"/>
              <a:buChar char="•"/>
            </a:pPr>
            <a:r>
              <a:rPr lang="en-US" dirty="0" smtClean="0"/>
              <a:t>Include ALL of the proper sample submission forms required by your NPDN lab </a:t>
            </a:r>
          </a:p>
          <a:p>
            <a:endParaRPr lang="en-US" dirty="0" smtClean="0"/>
          </a:p>
          <a:p>
            <a:r>
              <a:rPr lang="en-US" dirty="0" smtClean="0"/>
              <a:t>Review</a:t>
            </a:r>
            <a:r>
              <a:rPr lang="en-US" baseline="0" dirty="0" smtClean="0"/>
              <a:t> NPDN’s sample submission module and c</a:t>
            </a:r>
            <a:r>
              <a:rPr lang="en-US" dirty="0" smtClean="0"/>
              <a:t>ontact your state diagnostician if you have sample collecting or packaging questions.</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42</a:t>
            </a:fld>
            <a:endParaRPr lang="en-US" dirty="0"/>
          </a:p>
        </p:txBody>
      </p:sp>
      <p:sp>
        <p:nvSpPr>
          <p:cNvPr id="6" name="Date Placeholder 5"/>
          <p:cNvSpPr>
            <a:spLocks noGrp="1"/>
          </p:cNvSpPr>
          <p:nvPr>
            <p:ph type="dt" idx="12"/>
          </p:nvPr>
        </p:nvSpPr>
        <p:spPr/>
        <p:txBody>
          <a:bodyPr/>
          <a:lstStyle/>
          <a:p>
            <a:fld id="{1FAAC38F-8A64-4150-82D2-B6AE456D791A}" type="datetime1">
              <a:rPr lang="en-US" smtClean="0"/>
              <a:pPr/>
              <a:t>6/18/2015</a:t>
            </a:fld>
            <a:endParaRPr lang="en-US" dirty="0"/>
          </a:p>
        </p:txBody>
      </p:sp>
    </p:spTree>
    <p:extLst>
      <p:ext uri="{BB962C8B-B14F-4D97-AF65-F5344CB8AC3E}">
        <p14:creationId xmlns:p14="http://schemas.microsoft.com/office/powerpoint/2010/main" val="1066113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43</a:t>
            </a:fld>
            <a:endParaRPr lang="en-US" dirty="0"/>
          </a:p>
        </p:txBody>
      </p:sp>
      <p:sp>
        <p:nvSpPr>
          <p:cNvPr id="6" name="Date Placeholder 5"/>
          <p:cNvSpPr>
            <a:spLocks noGrp="1"/>
          </p:cNvSpPr>
          <p:nvPr>
            <p:ph type="dt" idx="12"/>
          </p:nvPr>
        </p:nvSpPr>
        <p:spPr/>
        <p:txBody>
          <a:bodyPr/>
          <a:lstStyle/>
          <a:p>
            <a:fld id="{0495F839-EF04-4731-87EC-B0A041E1CA10}" type="datetime1">
              <a:rPr lang="en-US" smtClean="0"/>
              <a:pPr/>
              <a:t>6/18/2015</a:t>
            </a:fld>
            <a:endParaRPr lang="en-US" dirty="0"/>
          </a:p>
        </p:txBody>
      </p:sp>
    </p:spTree>
    <p:extLst>
      <p:ext uri="{BB962C8B-B14F-4D97-AF65-F5344CB8AC3E}">
        <p14:creationId xmlns:p14="http://schemas.microsoft.com/office/powerpoint/2010/main" val="2865951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1E2FD1B4-C040-417F-A224-629EA27D9685}" type="datetime1">
              <a:rPr lang="en-US" smtClean="0"/>
              <a:pPr/>
              <a:t>6/18/2015</a:t>
            </a:fld>
            <a:endParaRPr lang="en-US" dirty="0"/>
          </a:p>
        </p:txBody>
      </p:sp>
    </p:spTree>
    <p:extLst>
      <p:ext uri="{BB962C8B-B14F-4D97-AF65-F5344CB8AC3E}">
        <p14:creationId xmlns:p14="http://schemas.microsoft.com/office/powerpoint/2010/main" val="2129090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3FA7E98B-2730-4D09-8CD1-92EA0AB8D826}" type="datetime1">
              <a:rPr lang="en-US" smtClean="0"/>
              <a:pPr/>
              <a:t>6/18/2015</a:t>
            </a:fld>
            <a:endParaRPr lang="en-US" dirty="0"/>
          </a:p>
        </p:txBody>
      </p:sp>
    </p:spTree>
    <p:extLst>
      <p:ext uri="{BB962C8B-B14F-4D97-AF65-F5344CB8AC3E}">
        <p14:creationId xmlns:p14="http://schemas.microsoft.com/office/powerpoint/2010/main" val="2136452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9E54B319-1A09-4C0E-A3C7-6F063979EC66}" type="datetime1">
              <a:rPr lang="en-US" smtClean="0"/>
              <a:pPr/>
              <a:t>6/18/2015</a:t>
            </a:fld>
            <a:endParaRPr lang="en-US" dirty="0"/>
          </a:p>
        </p:txBody>
      </p:sp>
    </p:spTree>
    <p:extLst>
      <p:ext uri="{BB962C8B-B14F-4D97-AF65-F5344CB8AC3E}">
        <p14:creationId xmlns:p14="http://schemas.microsoft.com/office/powerpoint/2010/main" val="3903640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827F7FDC-E298-4792-90C1-9FE20ABAD477}" type="datetime1">
              <a:rPr lang="en-US" smtClean="0"/>
              <a:pPr/>
              <a:t>6/18/2015</a:t>
            </a:fld>
            <a:endParaRPr lang="en-US" dirty="0"/>
          </a:p>
        </p:txBody>
      </p:sp>
    </p:spTree>
    <p:extLst>
      <p:ext uri="{BB962C8B-B14F-4D97-AF65-F5344CB8AC3E}">
        <p14:creationId xmlns:p14="http://schemas.microsoft.com/office/powerpoint/2010/main" val="5304895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We believe that the never ending battle to slow or stop exotic pest and pathogen introductions can best be waged by the combined efforts of two organizations with similar goals.</a:t>
            </a:r>
          </a:p>
          <a:p>
            <a:endParaRPr lang="en-US" sz="1100" dirty="0"/>
          </a:p>
          <a:p>
            <a:r>
              <a:rPr lang="en-US" sz="1100" dirty="0"/>
              <a:t>The partnership, dubbed the Sentinel Plant Network is a cooperative project between the American Public Gardens Association (APGA) and the National Plant Diagnostic Network (NPDN) with funds for cementing the union coming from USDA-APHIS.</a:t>
            </a:r>
          </a:p>
          <a:p>
            <a:endParaRPr lang="en-US" sz="1100" dirty="0"/>
          </a:p>
          <a:p>
            <a:pPr defTabSz="915302">
              <a:defRPr/>
            </a:pPr>
            <a:r>
              <a:rPr lang="en-US" sz="1100" dirty="0"/>
              <a:t>The Sentinel Plant Network is expected to enhance diagnostic capabilities via improved communication between public gardens and expert diagnostic facilities with access to advanced technologies.</a:t>
            </a:r>
          </a:p>
        </p:txBody>
      </p:sp>
      <p:sp>
        <p:nvSpPr>
          <p:cNvPr id="4" name="Slide Number Placeholder 3"/>
          <p:cNvSpPr>
            <a:spLocks noGrp="1"/>
          </p:cNvSpPr>
          <p:nvPr>
            <p:ph type="sldNum" sz="quarter" idx="10"/>
          </p:nvPr>
        </p:nvSpPr>
        <p:spPr/>
        <p:txBody>
          <a:bodyPr/>
          <a:lstStyle/>
          <a:p>
            <a:fld id="{EBB57A5C-E37E-4CC4-ADA7-F5AB6AC80008}" type="slidenum">
              <a:rPr lang="en-US" smtClean="0"/>
              <a:pPr/>
              <a:t>48</a:t>
            </a:fld>
            <a:endParaRPr lang="en-US" dirty="0"/>
          </a:p>
        </p:txBody>
      </p:sp>
      <p:sp>
        <p:nvSpPr>
          <p:cNvPr id="5" name="Footer Placeholder 4"/>
          <p:cNvSpPr>
            <a:spLocks noGrp="1"/>
          </p:cNvSpPr>
          <p:nvPr>
            <p:ph type="ftr" sz="quarter" idx="11"/>
          </p:nvPr>
        </p:nvSpPr>
        <p:spPr/>
        <p:txBody>
          <a:bodyPr/>
          <a:lstStyle/>
          <a:p>
            <a:r>
              <a:rPr lang="en-US" smtClean="0"/>
              <a:t>v. 8/5/11</a:t>
            </a:r>
            <a:endParaRPr lang="en-US" dirty="0"/>
          </a:p>
        </p:txBody>
      </p:sp>
    </p:spTree>
    <p:extLst>
      <p:ext uri="{BB962C8B-B14F-4D97-AF65-F5344CB8AC3E}">
        <p14:creationId xmlns:p14="http://schemas.microsoft.com/office/powerpoint/2010/main" val="62138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EBB57A5C-E37E-4CC4-ADA7-F5AB6AC80008}" type="slidenum">
              <a:rPr lang="en-US" smtClean="0"/>
              <a:pPr/>
              <a:t>49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Date Placeholder 5"/>
          <p:cNvSpPr>
            <a:spLocks noGrp="1"/>
          </p:cNvSpPr>
          <p:nvPr>
            <p:ph type="dt" idx="12"/>
          </p:nvPr>
        </p:nvSpPr>
        <p:spPr/>
        <p:txBody>
          <a:bodyPr/>
          <a:lstStyle/>
          <a:p>
            <a:fld id="{F4604EE1-7DA5-4CEF-9561-B088389CE515}" type="datetime1">
              <a:rPr lang="en-US" smtClean="0"/>
              <a:pPr/>
              <a:t>6/18/2015</a:t>
            </a:fld>
            <a:endParaRPr lang="en-US" dirty="0"/>
          </a:p>
        </p:txBody>
      </p:sp>
    </p:spTree>
    <p:extLst>
      <p:ext uri="{BB962C8B-B14F-4D97-AF65-F5344CB8AC3E}">
        <p14:creationId xmlns:p14="http://schemas.microsoft.com/office/powerpoint/2010/main" val="429003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Like the emerald ash borer, the</a:t>
            </a:r>
            <a:r>
              <a:rPr lang="en-US" i="0" baseline="0" dirty="0" smtClean="0"/>
              <a:t> oak splendor beetle </a:t>
            </a:r>
            <a:r>
              <a:rPr lang="en-US" i="0" dirty="0" smtClean="0"/>
              <a:t>is a metallic wood boring beetle in the family buprestidae</a:t>
            </a:r>
            <a:r>
              <a:rPr lang="en-US" i="1" dirty="0" smtClean="0"/>
              <a:t>.</a:t>
            </a:r>
            <a:r>
              <a:rPr lang="en-US" i="1" baseline="0" dirty="0" smtClean="0"/>
              <a:t> </a:t>
            </a:r>
            <a:r>
              <a:rPr lang="en-US" baseline="0" dirty="0" smtClean="0"/>
              <a:t>Like other buprestid beetles, the larvae feed in the cambial layer of trees which in time girdles the tree. This species feeds on weakened or stressed trees and is considered a “very aggressive secondary organism”.  Trees may die as a result of attack from </a:t>
            </a:r>
            <a:r>
              <a:rPr lang="en-US" i="1" baseline="0" dirty="0" smtClean="0"/>
              <a:t>Agrilus biguttatus </a:t>
            </a:r>
            <a:r>
              <a:rPr lang="en-US" baseline="0" dirty="0" smtClean="0"/>
              <a:t>before they are able to recover from other stresses. </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5</a:t>
            </a:fld>
            <a:endParaRPr lang="en-US" dirty="0"/>
          </a:p>
        </p:txBody>
      </p:sp>
      <p:sp>
        <p:nvSpPr>
          <p:cNvPr id="6" name="Date Placeholder 5"/>
          <p:cNvSpPr>
            <a:spLocks noGrp="1"/>
          </p:cNvSpPr>
          <p:nvPr>
            <p:ph type="dt" idx="12"/>
          </p:nvPr>
        </p:nvSpPr>
        <p:spPr/>
        <p:txBody>
          <a:bodyPr/>
          <a:lstStyle/>
          <a:p>
            <a:fld id="{723AB038-D7B1-49DD-A42C-11ABFEDA3CFB}" type="datetime1">
              <a:rPr lang="en-US" smtClean="0"/>
              <a:pPr/>
              <a:t>6/18/2015</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i="1" dirty="0" smtClean="0"/>
              <a:t>Agrilus biguttatus</a:t>
            </a:r>
            <a:r>
              <a:rPr lang="en-US" dirty="0" smtClean="0"/>
              <a:t> is native to Eurasia, including most of Europe, northern Africa, portions of the Near East and Russia as far east as Siberia. </a:t>
            </a:r>
          </a:p>
          <a:p>
            <a:pPr>
              <a:spcBef>
                <a:spcPts val="600"/>
              </a:spcBef>
            </a:pPr>
            <a:endParaRPr lang="en-US" dirty="0" smtClean="0"/>
          </a:p>
          <a:p>
            <a:pPr>
              <a:spcBef>
                <a:spcPts val="600"/>
              </a:spcBef>
            </a:pPr>
            <a:r>
              <a:rPr lang="en-US" dirty="0" smtClean="0"/>
              <a:t>In several countries in Europe it has become a significant component of oak decline or oak dieback.</a:t>
            </a:r>
          </a:p>
          <a:p>
            <a:pPr marL="0" indent="0">
              <a:spcBef>
                <a:spcPts val="600"/>
              </a:spcBef>
              <a:buNone/>
            </a:pPr>
            <a:endParaRPr lang="en-US" dirty="0" smtClean="0"/>
          </a:p>
          <a:p>
            <a:pPr marL="0" indent="0">
              <a:spcBef>
                <a:spcPts val="600"/>
              </a:spcBef>
              <a:buNone/>
            </a:pPr>
            <a:r>
              <a:rPr lang="en-US" dirty="0" smtClean="0"/>
              <a:t>In Germany attack by </a:t>
            </a:r>
            <a:r>
              <a:rPr lang="en-US" i="1" dirty="0" smtClean="0"/>
              <a:t>A. biguttatus </a:t>
            </a:r>
            <a:r>
              <a:rPr lang="en-US" dirty="0" smtClean="0"/>
              <a:t>was reported to be the cause for extensive tree mortality after trees were defoliated by gypsy moth.</a:t>
            </a:r>
            <a:endParaRPr lang="en-US" sz="1000" dirty="0" smtClean="0"/>
          </a:p>
          <a:p>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6</a:t>
            </a:fld>
            <a:endParaRPr lang="en-US" dirty="0"/>
          </a:p>
        </p:txBody>
      </p:sp>
      <p:sp>
        <p:nvSpPr>
          <p:cNvPr id="6" name="Date Placeholder 5"/>
          <p:cNvSpPr>
            <a:spLocks noGrp="1"/>
          </p:cNvSpPr>
          <p:nvPr>
            <p:ph type="dt" idx="12"/>
          </p:nvPr>
        </p:nvSpPr>
        <p:spPr/>
        <p:txBody>
          <a:bodyPr/>
          <a:lstStyle/>
          <a:p>
            <a:fld id="{723AB038-D7B1-49DD-A42C-11ABFEDA3CFB}" type="datetime1">
              <a:rPr lang="en-US" smtClean="0"/>
              <a:pPr/>
              <a:t>6/18/2015</a:t>
            </a:fld>
            <a:endParaRPr lang="en-US" dirty="0"/>
          </a:p>
        </p:txBody>
      </p:sp>
    </p:spTree>
    <p:extLst>
      <p:ext uri="{BB962C8B-B14F-4D97-AF65-F5344CB8AC3E}">
        <p14:creationId xmlns:p14="http://schemas.microsoft.com/office/powerpoint/2010/main" val="77458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USDA-APHIS</a:t>
            </a:r>
            <a:r>
              <a:rPr lang="en-US" baseline="0" dirty="0" smtClean="0"/>
              <a:t> </a:t>
            </a:r>
            <a:r>
              <a:rPr lang="en-US" dirty="0" smtClean="0"/>
              <a:t>conducts risk assessments on imminent insect and disease</a:t>
            </a:r>
            <a:r>
              <a:rPr lang="en-US" baseline="0" dirty="0" smtClean="0"/>
              <a:t> threats. A score is given that rates how big of a risk a pest or disease poses to our country. </a:t>
            </a:r>
          </a:p>
          <a:p>
            <a:endParaRPr lang="en-US" baseline="0" dirty="0" smtClean="0"/>
          </a:p>
          <a:p>
            <a:pPr defTabSz="914307">
              <a:defRPr/>
            </a:pPr>
            <a:r>
              <a:rPr lang="en-US" dirty="0" smtClean="0"/>
              <a:t>Based on the USDA assessment of these and other categories, the</a:t>
            </a:r>
            <a:r>
              <a:rPr lang="en-US" baseline="0" dirty="0" smtClean="0"/>
              <a:t> overall, potential impact of </a:t>
            </a:r>
            <a:r>
              <a:rPr lang="en-US" i="1" baseline="0" dirty="0" smtClean="0"/>
              <a:t>Agrilus biguttatus </a:t>
            </a:r>
            <a:r>
              <a:rPr lang="en-US" baseline="0" dirty="0" smtClean="0"/>
              <a:t>within an infested area scored HIGH.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7</a:t>
            </a:fld>
            <a:endParaRPr lang="en-US" dirty="0"/>
          </a:p>
        </p:txBody>
      </p:sp>
      <p:sp>
        <p:nvSpPr>
          <p:cNvPr id="6" name="Date Placeholder 5"/>
          <p:cNvSpPr>
            <a:spLocks noGrp="1"/>
          </p:cNvSpPr>
          <p:nvPr>
            <p:ph type="dt" idx="12"/>
          </p:nvPr>
        </p:nvSpPr>
        <p:spPr/>
        <p:txBody>
          <a:bodyPr/>
          <a:lstStyle/>
          <a:p>
            <a:fld id="{5E7A66FA-02C1-47BC-AC3B-627F97689C67}"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potential distribution of a quarantine pest in the US, USDA considers the worldwide geographic distribution of the species and identifies the biomes where the species is established.  </a:t>
            </a:r>
          </a:p>
          <a:p>
            <a:endParaRPr lang="en-US" dirty="0"/>
          </a:p>
          <a:p>
            <a:pPr defTabSz="914307">
              <a:defRPr/>
            </a:pPr>
            <a:r>
              <a:rPr lang="en-US" baseline="0" dirty="0" smtClean="0"/>
              <a:t>Within its native range, </a:t>
            </a:r>
            <a:r>
              <a:rPr lang="en-US" i="1" baseline="0" dirty="0" smtClean="0"/>
              <a:t>Agrilus biguttatus </a:t>
            </a:r>
            <a:r>
              <a:rPr lang="en-US" baseline="0" dirty="0" smtClean="0"/>
              <a:t>occurs in climates that are warm and dry to temperate with rainfall enough to support forest trees. This map was constructed during the initial risk assessment and illustrates where this pest is most likely to encounter a suitable climate and host range for establishment. </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8</a:t>
            </a:fld>
            <a:endParaRPr lang="en-US" dirty="0"/>
          </a:p>
        </p:txBody>
      </p:sp>
      <p:sp>
        <p:nvSpPr>
          <p:cNvPr id="6" name="Date Placeholder 5"/>
          <p:cNvSpPr>
            <a:spLocks noGrp="1"/>
          </p:cNvSpPr>
          <p:nvPr>
            <p:ph type="dt" idx="12"/>
          </p:nvPr>
        </p:nvSpPr>
        <p:spPr/>
        <p:txBody>
          <a:bodyPr/>
          <a:lstStyle/>
          <a:p>
            <a:fld id="{F0DFCD4B-1673-461E-9D74-C9981B13351E}"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defRPr/>
            </a:pPr>
            <a:r>
              <a:rPr lang="en-US" baseline="0" dirty="0" smtClean="0"/>
              <a:t>In much of Europe </a:t>
            </a:r>
            <a:r>
              <a:rPr lang="en-US" i="1" dirty="0" smtClean="0"/>
              <a:t>Agrilus</a:t>
            </a:r>
            <a:r>
              <a:rPr lang="en-US" i="1" baseline="0" dirty="0" smtClean="0"/>
              <a:t> b</a:t>
            </a:r>
            <a:r>
              <a:rPr lang="en-US" i="1" dirty="0" smtClean="0"/>
              <a:t>iguttatus</a:t>
            </a:r>
            <a:r>
              <a:rPr lang="en-US" i="1" baseline="0" dirty="0" smtClean="0"/>
              <a:t> </a:t>
            </a:r>
            <a:r>
              <a:rPr lang="en-US" baseline="0" dirty="0" smtClean="0"/>
              <a:t>is an important pest of oak. Significant tree mortality and oak decline can be attributed to this pest in Belgium, Germany, Hungary and Poland. Almost 50,000 acres of oak were lost to this pest in Voronezh, Russia.</a:t>
            </a:r>
          </a:p>
          <a:p>
            <a:pPr defTabSz="914307">
              <a:defRPr/>
            </a:pPr>
            <a:r>
              <a:rPr lang="en-US" baseline="0" dirty="0" smtClean="0"/>
              <a:t> </a:t>
            </a:r>
          </a:p>
          <a:p>
            <a:pPr defTabSz="914307">
              <a:defRPr/>
            </a:pPr>
            <a:r>
              <a:rPr lang="en-US" dirty="0" smtClean="0"/>
              <a:t>Oak is without doubt one of the most important woody genera of the Northern Hemisphere. Historically, oaks have been an important source of fuel, fodder, and building materials throughout their range. As a timber resource, damage of old trees causes high financial losses because of</a:t>
            </a:r>
            <a:r>
              <a:rPr lang="en-US" baseline="0" dirty="0" smtClean="0"/>
              <a:t> its </a:t>
            </a:r>
            <a:r>
              <a:rPr lang="en-US" dirty="0" smtClean="0"/>
              <a:t>long rotation time. </a:t>
            </a:r>
          </a:p>
          <a:p>
            <a:pPr defTabSz="914307">
              <a:defRPr/>
            </a:pPr>
            <a:endParaRPr lang="en-US" dirty="0" smtClean="0"/>
          </a:p>
          <a:p>
            <a:pPr defTabSz="914307">
              <a:defRPr/>
            </a:pPr>
            <a:r>
              <a:rPr lang="en-US" dirty="0" smtClean="0"/>
              <a:t>Establishment of this pest in the US would have tremendous impact on </a:t>
            </a:r>
            <a:r>
              <a:rPr lang="en-US" baseline="0" dirty="0" smtClean="0"/>
              <a:t>domestic and international trade which would impact </a:t>
            </a:r>
            <a:r>
              <a:rPr lang="en-US" dirty="0" smtClean="0"/>
              <a:t>many</a:t>
            </a:r>
            <a:r>
              <a:rPr lang="en-US" baseline="0" dirty="0" smtClean="0"/>
              <a:t> US commodities. </a:t>
            </a:r>
            <a:endParaRPr lang="en-US" dirty="0" smtClean="0"/>
          </a:p>
          <a:p>
            <a:endParaRPr lang="en-US" dirty="0" smtClean="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EBB57A5C-E37E-4CC4-ADA7-F5AB6AC80008}" type="slidenum">
              <a:rPr lang="en-US" smtClean="0"/>
              <a:pPr/>
              <a:t>9</a:t>
            </a:fld>
            <a:endParaRPr lang="en-US" dirty="0"/>
          </a:p>
        </p:txBody>
      </p:sp>
      <p:sp>
        <p:nvSpPr>
          <p:cNvPr id="6" name="Date Placeholder 5"/>
          <p:cNvSpPr>
            <a:spLocks noGrp="1"/>
          </p:cNvSpPr>
          <p:nvPr>
            <p:ph type="dt" idx="12"/>
          </p:nvPr>
        </p:nvSpPr>
        <p:spPr/>
        <p:txBody>
          <a:bodyPr/>
          <a:lstStyle/>
          <a:p>
            <a:fld id="{7B0F74D7-CE2B-4352-B095-0AB33C8B23F5}" type="datetime1">
              <a:rPr lang="en-US" smtClean="0"/>
              <a:pPr/>
              <a:t>6/18/2015</a:t>
            </a:fld>
            <a:endParaRPr lang="en-US" dirty="0"/>
          </a:p>
        </p:txBody>
      </p:sp>
    </p:spTree>
    <p:extLst>
      <p:ext uri="{BB962C8B-B14F-4D97-AF65-F5344CB8AC3E}">
        <p14:creationId xmlns:p14="http://schemas.microsoft.com/office/powerpoint/2010/main" val="3138982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752600"/>
          </a:xfrm>
        </p:spPr>
        <p:txBody>
          <a:bodyPr>
            <a:normAutofit/>
          </a:bodyPr>
          <a:lstStyle>
            <a:lvl1pPr>
              <a:defRPr sz="40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lstStyle>
            <a:lvl1pPr marL="0" indent="0" algn="ctr">
              <a:buNone/>
              <a:defRPr>
                <a:solidFill>
                  <a:srgbClr val="32B3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772559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2627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7204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2627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8788271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lvl1pP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0182529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886200"/>
            <a:ext cx="3886200" cy="22097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56799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10000" cy="111613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
        <p:nvSpPr>
          <p:cNvPr id="8" name="Content Placeholder 3"/>
          <p:cNvSpPr>
            <a:spLocks noGrp="1"/>
          </p:cNvSpPr>
          <p:nvPr>
            <p:ph sz="half" idx="13"/>
          </p:nvPr>
        </p:nvSpPr>
        <p:spPr>
          <a:xfrm>
            <a:off x="4800600" y="3474720"/>
            <a:ext cx="4343400" cy="3383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9263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838200" y="3352799"/>
            <a:ext cx="7848600" cy="2773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8084126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2"/>
            <a:ext cx="7848600" cy="17414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0" y="3352799"/>
            <a:ext cx="9144000" cy="35052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6310817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73050"/>
            <a:ext cx="35052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457200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8200" y="1435101"/>
            <a:ext cx="35052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796960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1" y="273050"/>
            <a:ext cx="3581400" cy="1162050"/>
          </a:xfrm>
        </p:spPr>
        <p:txBody>
          <a:bodyPr anchor="b">
            <a:noAutofit/>
          </a:bodyPr>
          <a:lstStyle>
            <a:lvl1pPr algn="l">
              <a:defRPr sz="3600" b="1"/>
            </a:lvl1pPr>
          </a:lstStyle>
          <a:p>
            <a:r>
              <a:rPr lang="en-US" smtClean="0"/>
              <a:t>Click to edit Master title style</a:t>
            </a:r>
            <a:endParaRPr lang="en-US" dirty="0"/>
          </a:p>
        </p:txBody>
      </p:sp>
      <p:sp>
        <p:nvSpPr>
          <p:cNvPr id="3" name="Content Placeholder 2"/>
          <p:cNvSpPr>
            <a:spLocks noGrp="1"/>
          </p:cNvSpPr>
          <p:nvPr>
            <p:ph idx="1"/>
          </p:nvPr>
        </p:nvSpPr>
        <p:spPr>
          <a:xfrm>
            <a:off x="0" y="0"/>
            <a:ext cx="4572000" cy="6858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1" y="1435101"/>
            <a:ext cx="3581400" cy="4584700"/>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6200" y="6456336"/>
            <a:ext cx="1752600" cy="365125"/>
          </a:xfrm>
          <a:prstGeom prst="rect">
            <a:avLst/>
          </a:prstGeom>
        </p:spPr>
        <p:txBody>
          <a:bodyPr/>
          <a:lstStyle/>
          <a:p>
            <a:fld id="{0593CE47-52B6-4244-B7A5-F965B86536FB}" type="datetimeFigureOut">
              <a:rPr lang="en-US" smtClean="0"/>
              <a:pPr/>
              <a:t>6/18/2015</a:t>
            </a:fld>
            <a:endParaRPr lang="en-US" dirty="0"/>
          </a:p>
        </p:txBody>
      </p:sp>
      <p:sp>
        <p:nvSpPr>
          <p:cNvPr id="7" name="Slide Number Placeholder 6"/>
          <p:cNvSpPr>
            <a:spLocks noGrp="1"/>
          </p:cNvSpPr>
          <p:nvPr>
            <p:ph type="sldNum" sz="quarter" idx="12"/>
          </p:nvPr>
        </p:nvSpPr>
        <p:spPr>
          <a:xfrm>
            <a:off x="7528034" y="6456336"/>
            <a:ext cx="1600200" cy="365125"/>
          </a:xfrm>
          <a:prstGeom prst="rect">
            <a:avLst/>
          </a:prstGeom>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23382861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94798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447800"/>
            <a:ext cx="7772400" cy="1500187"/>
          </a:xfrm>
        </p:spPr>
        <p:txBody>
          <a:bodyPr anchor="b"/>
          <a:lstStyle>
            <a:lvl1pPr marL="0" indent="0">
              <a:buNone/>
              <a:defRPr sz="2000">
                <a:solidFill>
                  <a:srgbClr val="32B31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397316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2971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2"/>
          <p:cNvSpPr txBox="1">
            <a:spLocks/>
          </p:cNvSpPr>
          <p:nvPr userDrawn="1"/>
        </p:nvSpPr>
        <p:spPr>
          <a:xfrm>
            <a:off x="2667000" y="5943600"/>
            <a:ext cx="67818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800" dirty="0" smtClean="0">
                <a:solidFill>
                  <a:srgbClr val="669933"/>
                </a:solidFill>
              </a:rPr>
              <a:t>Created by the National Plant Diagnostic Network for the Sentinel Plant Network, an APGA│NPDN</a:t>
            </a:r>
            <a:r>
              <a:rPr lang="en-US" sz="800" baseline="0" dirty="0" smtClean="0">
                <a:solidFill>
                  <a:srgbClr val="669933"/>
                </a:solidFill>
              </a:rPr>
              <a:t> partnership </a:t>
            </a:r>
            <a:r>
              <a:rPr lang="en-US" sz="800" dirty="0" smtClean="0">
                <a:solidFill>
                  <a:srgbClr val="669933"/>
                </a:solidFill>
              </a:rPr>
              <a:t>with support from USDA-APHIS.</a:t>
            </a:r>
          </a:p>
        </p:txBody>
      </p:sp>
    </p:spTree>
    <p:extLst>
      <p:ext uri="{BB962C8B-B14F-4D97-AF65-F5344CB8AC3E}">
        <p14:creationId xmlns:p14="http://schemas.microsoft.com/office/powerpoint/2010/main" val="15886890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858000" y="6356350"/>
            <a:ext cx="2133600" cy="365125"/>
          </a:xfrm>
          <a:prstGeom prst="rect">
            <a:avLst/>
          </a:prstGeom>
        </p:spPr>
        <p:txBody>
          <a:bodyPr/>
          <a:lstStyle/>
          <a:p>
            <a:fld id="{D51600C1-6CC5-4B14-93F2-54643C8C738D}" type="slidenum">
              <a:rPr lang="en-US" smtClean="0"/>
              <a:pPr/>
              <a:t>‹#›</a:t>
            </a:fld>
            <a:endParaRPr lang="en-US" dirty="0"/>
          </a:p>
        </p:txBody>
      </p:sp>
      <p:sp>
        <p:nvSpPr>
          <p:cNvPr id="4"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22233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8914" y="3048000"/>
            <a:ext cx="7529286" cy="1143000"/>
          </a:xfrm>
        </p:spPr>
        <p:txBody>
          <a:bodyPr>
            <a:normAutofit/>
          </a:bodyPr>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447800" y="4267200"/>
            <a:ext cx="6324600" cy="1752600"/>
          </a:xfrm>
        </p:spPr>
        <p:txBody>
          <a:bodyPr/>
          <a:lstStyle>
            <a:lvl1pPr marL="0" indent="0" algn="ctr">
              <a:buNone/>
              <a:defRPr b="1">
                <a:solidFill>
                  <a:srgbClr val="32B31D"/>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32B31D"/>
                </a:solidFill>
                <a:effectLst/>
              </a:defRPr>
            </a:lvl1p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lvl1pPr>
              <a:defRPr>
                <a:solidFill>
                  <a:srgbClr val="32B31D"/>
                </a:solidFill>
                <a:effectLst/>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32B31D"/>
                </a:solidFill>
                <a:effectLst/>
              </a:defRPr>
            </a:lvl1p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369255705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4406900"/>
            <a:ext cx="7656513" cy="1362075"/>
          </a:xfrm>
        </p:spPr>
        <p:txBody>
          <a:bodyPr anchor="t"/>
          <a:lstStyle>
            <a:lvl1pPr algn="l">
              <a:defRPr sz="4000" b="1" cap="a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199" y="2906713"/>
            <a:ext cx="7656513" cy="1500187"/>
          </a:xfrm>
        </p:spPr>
        <p:txBody>
          <a:bodyPr anchor="b"/>
          <a:lstStyle>
            <a:lvl1pPr marL="0" indent="0">
              <a:buNone/>
              <a:defRPr sz="2000" b="1">
                <a:solidFill>
                  <a:srgbClr val="32B31D"/>
                </a:solidFill>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1584315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7460764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600201"/>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600201"/>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19658198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38200" y="1535113"/>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8862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1"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1"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93CE47-52B6-4244-B7A5-F965B86536FB}" type="datetimeFigureOut">
              <a:rPr lang="en-US" smtClean="0"/>
              <a:pPr/>
              <a:t>6/18/2015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C75F432-EEF9-468F-9A7F-103B7154A0BA}" type="slidenum">
              <a:rPr lang="en-US" smtClean="0"/>
              <a:pPr/>
              <a:t>‹#›</a:t>
            </a:fld>
            <a:endParaRPr lang="en-US" dirty="0"/>
          </a:p>
        </p:txBody>
      </p:sp>
    </p:spTree>
    <p:extLst>
      <p:ext uri="{BB962C8B-B14F-4D97-AF65-F5344CB8AC3E}">
        <p14:creationId xmlns:p14="http://schemas.microsoft.com/office/powerpoint/2010/main" val="4423756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243220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49" r:id="rId3"/>
    <p:sldLayoutId id="2147483752" r:id="rId4"/>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752600" cy="365125"/>
          </a:xfrm>
          <a:prstGeom prst="rect">
            <a:avLst/>
          </a:prstGeom>
        </p:spPr>
        <p:txBody>
          <a:bodyPr vert="horz" lIns="91440" tIns="45720" rIns="91440" bIns="45720" rtlCol="0" anchor="ctr"/>
          <a:lstStyle>
            <a:lvl1pPr algn="l">
              <a:defRPr sz="1200">
                <a:solidFill>
                  <a:srgbClr val="32B31D"/>
                </a:solidFill>
              </a:defRPr>
            </a:lvl1pPr>
          </a:lstStyle>
          <a:p>
            <a:fld id="{0593CE47-52B6-4244-B7A5-F965B86536FB}" type="datetimeFigureOut">
              <a:rPr lang="en-US" smtClean="0"/>
              <a:pPr/>
              <a:t>6/18/2015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32B31D"/>
                </a:solidFill>
              </a:defRPr>
            </a:lvl1pPr>
          </a:lstStyle>
          <a:p>
            <a:endParaRPr lang="en-US" dirty="0"/>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lIns="91440" tIns="45720" rIns="91440" bIns="45720" rtlCol="0" anchor="ctr"/>
          <a:lstStyle>
            <a:lvl1pPr algn="r">
              <a:defRPr sz="1200">
                <a:solidFill>
                  <a:srgbClr val="32B31D"/>
                </a:solidFill>
              </a:defRPr>
            </a:lvl1pPr>
          </a:lstStyle>
          <a:p>
            <a:fld id="{FC75F432-EEF9-468F-9A7F-103B7154A0BA}" type="slidenum">
              <a:rPr lang="en-US" smtClean="0"/>
              <a:pPr/>
              <a:t>‹#›</a:t>
            </a:fld>
            <a:endParaRPr lang="en-US" dirty="0"/>
          </a:p>
        </p:txBody>
      </p:sp>
      <p:sp>
        <p:nvSpPr>
          <p:cNvPr id="7" name="Text Placeholder 2"/>
          <p:cNvSpPr txBox="1">
            <a:spLocks/>
          </p:cNvSpPr>
          <p:nvPr userDrawn="1"/>
        </p:nvSpPr>
        <p:spPr>
          <a:xfrm>
            <a:off x="0" y="6629400"/>
            <a:ext cx="9144000" cy="8382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1050" dirty="0" smtClean="0">
                <a:solidFill>
                  <a:srgbClr val="09A718"/>
                </a:solidFill>
              </a:rPr>
              <a:t>Created by the National Plant Diagnostic Network for the Sentinel Plant Network, an APGA│NPDN</a:t>
            </a:r>
            <a:r>
              <a:rPr lang="en-US" sz="1050" baseline="0" dirty="0" smtClean="0">
                <a:solidFill>
                  <a:srgbClr val="09A718"/>
                </a:solidFill>
              </a:rPr>
              <a:t> partnership </a:t>
            </a:r>
            <a:r>
              <a:rPr lang="en-US" sz="105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31" r:id="rId5"/>
    <p:sldLayoutId id="2147483714" r:id="rId6"/>
    <p:sldLayoutId id="2147483729" r:id="rId7"/>
    <p:sldLayoutId id="2147483756" r:id="rId8"/>
    <p:sldLayoutId id="2147483757" r:id="rId9"/>
    <p:sldLayoutId id="2147483732" r:id="rId10"/>
    <p:sldLayoutId id="2147483733" r:id="rId11"/>
    <p:sldLayoutId id="2147483735" r:id="rId12"/>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4638"/>
            <a:ext cx="7848600" cy="111613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600201"/>
            <a:ext cx="78486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10"/>
          </p:nvPr>
        </p:nvSpPr>
        <p:spPr>
          <a:xfrm>
            <a:off x="76200" y="6456336"/>
            <a:ext cx="1752600" cy="365125"/>
          </a:xfrm>
          <a:prstGeom prst="rect">
            <a:avLst/>
          </a:prstGeom>
        </p:spPr>
        <p:txBody>
          <a:bodyPr/>
          <a:lstStyle>
            <a:lvl1pPr>
              <a:defRPr sz="1000">
                <a:solidFill>
                  <a:srgbClr val="00B050"/>
                </a:solidFill>
              </a:defRPr>
            </a:lvl1pPr>
          </a:lstStyle>
          <a:p>
            <a:fld id="{0593CE47-52B6-4244-B7A5-F965B86536FB}" type="datetimeFigureOut">
              <a:rPr lang="en-US" smtClean="0"/>
              <a:pPr/>
              <a:t>6/18/2015</a:t>
            </a:fld>
            <a:endParaRPr lang="en-US" dirty="0"/>
          </a:p>
        </p:txBody>
      </p:sp>
      <p:sp>
        <p:nvSpPr>
          <p:cNvPr id="8" name="Slide Number Placeholder 6"/>
          <p:cNvSpPr>
            <a:spLocks noGrp="1"/>
          </p:cNvSpPr>
          <p:nvPr>
            <p:ph type="sldNum" sz="quarter" idx="12"/>
          </p:nvPr>
        </p:nvSpPr>
        <p:spPr>
          <a:xfrm>
            <a:off x="7528034" y="6456336"/>
            <a:ext cx="1600200" cy="365125"/>
          </a:xfrm>
          <a:prstGeom prst="rect">
            <a:avLst/>
          </a:prstGeom>
        </p:spPr>
        <p:txBody>
          <a:bodyPr/>
          <a:lstStyle>
            <a:lvl1pPr algn="r">
              <a:defRPr sz="1000">
                <a:solidFill>
                  <a:srgbClr val="00B050"/>
                </a:solidFill>
              </a:defRPr>
            </a:lvl1pPr>
          </a:lstStyle>
          <a:p>
            <a:fld id="{FC75F432-EEF9-468F-9A7F-103B7154A0BA}" type="slidenum">
              <a:rPr lang="en-US" smtClean="0"/>
              <a:pPr/>
              <a:t>‹#›</a:t>
            </a:fld>
            <a:endParaRPr lang="en-US" dirty="0"/>
          </a:p>
        </p:txBody>
      </p:sp>
      <p:sp>
        <p:nvSpPr>
          <p:cNvPr id="9" name="Text Placeholder 2"/>
          <p:cNvSpPr txBox="1">
            <a:spLocks/>
          </p:cNvSpPr>
          <p:nvPr userDrawn="1"/>
        </p:nvSpPr>
        <p:spPr>
          <a:xfrm>
            <a:off x="4800600" y="6456336"/>
            <a:ext cx="3886200" cy="554064"/>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sz="1200" kern="1200">
                <a:solidFill>
                  <a:schemeClr val="accent3"/>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US" sz="1000" dirty="0" smtClean="0">
                <a:solidFill>
                  <a:srgbClr val="09A718"/>
                </a:solidFill>
              </a:rPr>
              <a:t>Created by the National Plant Diagnostic Network for the Sentinel Plant Network, an APGA│NPDN</a:t>
            </a:r>
            <a:r>
              <a:rPr lang="en-US" sz="1000" baseline="0" dirty="0" smtClean="0">
                <a:solidFill>
                  <a:srgbClr val="09A718"/>
                </a:solidFill>
              </a:rPr>
              <a:t> partnership </a:t>
            </a:r>
            <a:r>
              <a:rPr lang="en-US" sz="1000" dirty="0" smtClean="0">
                <a:solidFill>
                  <a:srgbClr val="09A718"/>
                </a:solidFill>
              </a:rPr>
              <a:t>with support from USDA-APHIS.</a:t>
            </a:r>
          </a:p>
        </p:txBody>
      </p:sp>
    </p:spTree>
    <p:extLst>
      <p:ext uri="{BB962C8B-B14F-4D97-AF65-F5344CB8AC3E}">
        <p14:creationId xmlns:p14="http://schemas.microsoft.com/office/powerpoint/2010/main" val="3882077071"/>
      </p:ext>
    </p:extLst>
  </p:cSld>
  <p:clrMap bg1="lt1" tx1="dk1" bg2="lt2" tx2="dk2" accent1="accent1" accent2="accent2" accent3="accent3" accent4="accent4" accent5="accent5" accent6="accent6" hlink="hlink" folHlink="folHlink"/>
  <p:sldLayoutIdLst>
    <p:sldLayoutId id="2147483748" r:id="rId1"/>
  </p:sldLayoutIdLst>
  <p:timing>
    <p:tnLst>
      <p:par>
        <p:cTn id="1" dur="indefinite" restart="never" nodeType="tmRoot"/>
      </p:par>
    </p:tnLst>
  </p:timing>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pfnic.fs.fed.us/exfor/data/pestreports.cfm?pestidval=154&amp;langdisplay=english"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rachel.mccarthy@cornell.edu"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www.npdn.or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sentinelplantnetwork.org/"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Oak Splendor Beetle</a:t>
            </a:r>
            <a:endParaRPr lang="en-US" b="0" i="1" dirty="0"/>
          </a:p>
        </p:txBody>
      </p:sp>
      <p:sp>
        <p:nvSpPr>
          <p:cNvPr id="3" name="Subtitle 2"/>
          <p:cNvSpPr>
            <a:spLocks noGrp="1"/>
          </p:cNvSpPr>
          <p:nvPr>
            <p:ph type="body" idx="1"/>
          </p:nvPr>
        </p:nvSpPr>
        <p:spPr/>
        <p:txBody>
          <a:bodyPr/>
          <a:lstStyle/>
          <a:p>
            <a:r>
              <a:rPr lang="en-US" dirty="0" smtClean="0"/>
              <a:t>Sentinel Plant Network Pest/Pathogen Series</a:t>
            </a:r>
            <a:endParaRPr lang="en-US" dirty="0"/>
          </a:p>
        </p:txBody>
      </p:sp>
    </p:spTree>
    <p:extLst>
      <p:ext uri="{BB962C8B-B14F-4D97-AF65-F5344CB8AC3E}">
        <p14:creationId xmlns:p14="http://schemas.microsoft.com/office/powerpoint/2010/main" val="3337360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t>Potential </a:t>
            </a:r>
            <a:br>
              <a:rPr lang="en-US" sz="2000" dirty="0" smtClean="0"/>
            </a:br>
            <a:r>
              <a:rPr lang="en-US" sz="2000" dirty="0" smtClean="0"/>
              <a:t>Environmental Impact</a:t>
            </a:r>
            <a:endParaRPr lang="en-US" sz="2000"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89"/>
          <a:stretch/>
        </p:blipFill>
        <p:spPr>
          <a:xfrm>
            <a:off x="0" y="0"/>
            <a:ext cx="4686301" cy="6858000"/>
          </a:xfrm>
        </p:spPr>
      </p:pic>
      <p:sp>
        <p:nvSpPr>
          <p:cNvPr id="7" name="Content Placeholder 6"/>
          <p:cNvSpPr>
            <a:spLocks noGrp="1"/>
          </p:cNvSpPr>
          <p:nvPr>
            <p:ph type="body" sz="half" idx="2"/>
          </p:nvPr>
        </p:nvSpPr>
        <p:spPr/>
        <p:txBody>
          <a:bodyPr>
            <a:normAutofit fontScale="92500" lnSpcReduction="1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a:t>Reduce biodiversity</a:t>
            </a:r>
          </a:p>
          <a:p>
            <a:pPr marL="457200" indent="-457200">
              <a:buFont typeface="Arial" panose="020B0604020202020204" pitchFamily="34" charset="0"/>
              <a:buChar char="•"/>
            </a:pPr>
            <a:r>
              <a:rPr lang="en-US" sz="2800" dirty="0"/>
              <a:t>Disrupt ecosystem function</a:t>
            </a:r>
          </a:p>
          <a:p>
            <a:pPr marL="457200" indent="-457200">
              <a:buFont typeface="Arial" panose="020B0604020202020204" pitchFamily="34" charset="0"/>
              <a:buChar char="•"/>
            </a:pPr>
            <a:r>
              <a:rPr lang="en-US" sz="2800" dirty="0"/>
              <a:t>Degrade critical habitat</a:t>
            </a:r>
          </a:p>
          <a:p>
            <a:pPr marL="457200" indent="-457200">
              <a:buFont typeface="Arial" panose="020B0604020202020204" pitchFamily="34" charset="0"/>
              <a:buChar char="•"/>
            </a:pPr>
            <a:r>
              <a:rPr lang="en-US" sz="2800" dirty="0"/>
              <a:t>Endanger threatened plants</a:t>
            </a:r>
          </a:p>
          <a:p>
            <a:pPr marL="457200" indent="-457200">
              <a:buFont typeface="Arial" panose="020B0604020202020204" pitchFamily="34" charset="0"/>
              <a:buChar char="•"/>
            </a:pPr>
            <a:r>
              <a:rPr lang="en-US" sz="2800" dirty="0"/>
              <a:t>Increase use of chemical or biological </a:t>
            </a:r>
            <a:r>
              <a:rPr lang="en-US" sz="2800" dirty="0" smtClean="0"/>
              <a:t>control</a:t>
            </a:r>
          </a:p>
          <a:p>
            <a:pPr marL="0" indent="0">
              <a:buNone/>
            </a:pPr>
            <a:endParaRPr lang="en-US" sz="2800" dirty="0" smtClean="0"/>
          </a:p>
          <a:p>
            <a:endParaRPr lang="en-US" dirty="0"/>
          </a:p>
        </p:txBody>
      </p:sp>
      <p:sp>
        <p:nvSpPr>
          <p:cNvPr id="6" name="Rectangle 5"/>
          <p:cNvSpPr/>
          <p:nvPr/>
        </p:nvSpPr>
        <p:spPr>
          <a:xfrm>
            <a:off x="152400" y="6627168"/>
            <a:ext cx="4343400" cy="230832"/>
          </a:xfrm>
          <a:prstGeom prst="rect">
            <a:avLst/>
          </a:prstGeom>
        </p:spPr>
        <p:txBody>
          <a:bodyPr wrap="square">
            <a:spAutoFit/>
          </a:bodyPr>
          <a:lstStyle/>
          <a:p>
            <a:r>
              <a:rPr lang="en-US" sz="900" dirty="0" smtClean="0">
                <a:solidFill>
                  <a:schemeClr val="bg1"/>
                </a:solidFill>
              </a:rPr>
              <a:t>Photo: </a:t>
            </a:r>
            <a:r>
              <a:rPr lang="en-US" sz="900" dirty="0">
                <a:solidFill>
                  <a:schemeClr val="bg1"/>
                </a:solidFill>
              </a:rPr>
              <a:t>© Bill </a:t>
            </a:r>
            <a:r>
              <a:rPr lang="en-US" sz="900" dirty="0" err="1">
                <a:solidFill>
                  <a:schemeClr val="bg1"/>
                </a:solidFill>
              </a:rPr>
              <a:t>McNee</a:t>
            </a:r>
            <a:r>
              <a:rPr lang="en-US" sz="900" dirty="0">
                <a:solidFill>
                  <a:schemeClr val="bg1"/>
                </a:solidFill>
              </a:rPr>
              <a:t>, Wisconsin </a:t>
            </a:r>
            <a:r>
              <a:rPr lang="en-US" sz="900" dirty="0" err="1">
                <a:solidFill>
                  <a:schemeClr val="bg1"/>
                </a:solidFill>
              </a:rPr>
              <a:t>Dept</a:t>
            </a:r>
            <a:r>
              <a:rPr lang="en-US" sz="900" dirty="0">
                <a:solidFill>
                  <a:schemeClr val="bg1"/>
                </a:solidFill>
              </a:rPr>
              <a:t> of Natural Resources, </a:t>
            </a:r>
            <a:r>
              <a:rPr lang="en-US" sz="900" dirty="0" smtClean="0">
                <a:solidFill>
                  <a:schemeClr val="bg1"/>
                </a:solidFill>
              </a:rPr>
              <a:t>Bugwood.org</a:t>
            </a:r>
            <a:endParaRPr lang="en-US" sz="900" dirty="0">
              <a:solidFill>
                <a:schemeClr val="bg1"/>
              </a:solidFill>
              <a:effectLst/>
            </a:endParaRPr>
          </a:p>
        </p:txBody>
      </p:sp>
      <p:sp>
        <p:nvSpPr>
          <p:cNvPr id="8" name="Text Placeholder 5"/>
          <p:cNvSpPr txBox="1">
            <a:spLocks/>
          </p:cNvSpPr>
          <p:nvPr/>
        </p:nvSpPr>
        <p:spPr>
          <a:xfrm>
            <a:off x="152400" y="541020"/>
            <a:ext cx="3759200" cy="830580"/>
          </a:xfrm>
          <a:prstGeom prst="rect">
            <a:avLst/>
          </a:prstGeom>
          <a:solidFill>
            <a:srgbClr val="EEECE1">
              <a:alpha val="4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Trees defoliated by gypsy moth would be more vulnerable to attack by a secondary organism like the oak splendor beetle.</a:t>
            </a:r>
            <a:endParaRPr lang="en-US" sz="1400" dirty="0"/>
          </a:p>
        </p:txBody>
      </p:sp>
    </p:spTree>
    <p:extLst>
      <p:ext uri="{BB962C8B-B14F-4D97-AF65-F5344CB8AC3E}">
        <p14:creationId xmlns:p14="http://schemas.microsoft.com/office/powerpoint/2010/main" val="4154451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Host Availability</a:t>
            </a:r>
            <a:endParaRPr lang="en-US" dirty="0"/>
          </a:p>
        </p:txBody>
      </p:sp>
      <p:sp>
        <p:nvSpPr>
          <p:cNvPr id="7" name="Content Placeholder 6"/>
          <p:cNvSpPr>
            <a:spLocks noGrp="1"/>
          </p:cNvSpPr>
          <p:nvPr>
            <p:ph type="body" sz="half" idx="2"/>
          </p:nvPr>
        </p:nvSpPr>
        <p:spPr/>
        <p:txBody>
          <a:bodyPr>
            <a:normAutofit fontScale="92500" lnSpcReduction="10000"/>
          </a:bodyPr>
          <a:lstStyle/>
          <a:p>
            <a:pPr marL="457200" indent="-457200">
              <a:buFont typeface="Arial" panose="020B0604020202020204" pitchFamily="34" charset="0"/>
              <a:buChar char="•"/>
            </a:pPr>
            <a:r>
              <a:rPr lang="en-US" sz="2800" dirty="0" smtClean="0"/>
              <a:t>Medium/high</a:t>
            </a:r>
          </a:p>
          <a:p>
            <a:pPr marL="457200" indent="-457200">
              <a:buFont typeface="Arial" panose="020B0604020202020204" pitchFamily="34" charset="0"/>
              <a:buChar char="•"/>
            </a:pPr>
            <a:r>
              <a:rPr lang="en-US" sz="2800" b="1" dirty="0" smtClean="0"/>
              <a:t>Preferred</a:t>
            </a:r>
            <a:r>
              <a:rPr lang="en-US" sz="2800" dirty="0" smtClean="0"/>
              <a:t> host species are oaks (</a:t>
            </a:r>
            <a:r>
              <a:rPr lang="en-US" sz="2800" i="1" dirty="0" smtClean="0"/>
              <a:t>Quercus</a:t>
            </a:r>
            <a:r>
              <a:rPr lang="en-US" sz="2800" dirty="0" smtClean="0"/>
              <a:t> spp.)</a:t>
            </a:r>
          </a:p>
          <a:p>
            <a:pPr marL="457200" indent="-457200">
              <a:buFont typeface="Arial" panose="020B0604020202020204" pitchFamily="34" charset="0"/>
              <a:buChar char="•"/>
            </a:pPr>
            <a:r>
              <a:rPr lang="en-US" sz="2800" dirty="0" smtClean="0"/>
              <a:t>Reports of feeding on beech and chestnut but likely to be rare </a:t>
            </a:r>
            <a:endParaRPr lang="en-US" sz="2800"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4800" y="914400"/>
            <a:ext cx="5172856" cy="3965302"/>
          </a:xfrm>
          <a:prstGeom prst="rect">
            <a:avLst/>
          </a:prstGeom>
          <a:ln>
            <a:noFill/>
          </a:ln>
          <a:effectLst>
            <a:outerShdw blurRad="292100" dist="139700" dir="2700000" algn="tl" rotWithShape="0">
              <a:srgbClr val="333333">
                <a:alpha val="65000"/>
              </a:srgbClr>
            </a:outerShdw>
          </a:effectLst>
        </p:spPr>
      </p:pic>
      <p:pic>
        <p:nvPicPr>
          <p:cNvPr id="10" name="Content Placeholder 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20734452">
            <a:off x="4451359" y="4246149"/>
            <a:ext cx="1743332" cy="2310809"/>
          </a:xfrm>
          <a:prstGeom prst="rect">
            <a:avLst/>
          </a:prstGeom>
          <a:ln>
            <a:noFill/>
          </a:ln>
          <a:effectLst>
            <a:outerShdw blurRad="292100" dist="139700" dir="2700000" algn="tl" rotWithShape="0">
              <a:srgbClr val="333333">
                <a:alpha val="65000"/>
              </a:srgbClr>
            </a:outerShdw>
          </a:effectLst>
        </p:spPr>
      </p:pic>
      <p:pic>
        <p:nvPicPr>
          <p:cNvPr id="9"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65649">
            <a:off x="5288219" y="3887263"/>
            <a:ext cx="2219677" cy="2971800"/>
          </a:xfrm>
          <a:prstGeom prst="rect">
            <a:avLst/>
          </a:prstGeom>
          <a:ln>
            <a:noFill/>
          </a:ln>
          <a:effectLst>
            <a:outerShdw blurRad="292100" dist="139700" dir="2700000" algn="tl" rotWithShape="0">
              <a:srgbClr val="333333">
                <a:alpha val="65000"/>
              </a:srgbClr>
            </a:outerShdw>
          </a:effectLst>
        </p:spPr>
      </p:pic>
      <p:sp>
        <p:nvSpPr>
          <p:cNvPr id="11" name="Text Placeholder 5"/>
          <p:cNvSpPr txBox="1">
            <a:spLocks/>
          </p:cNvSpPr>
          <p:nvPr/>
        </p:nvSpPr>
        <p:spPr>
          <a:xfrm>
            <a:off x="7280826" y="5075237"/>
            <a:ext cx="1710774" cy="71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US" sz="900" dirty="0" smtClean="0">
                <a:solidFill>
                  <a:schemeClr val="accent1"/>
                </a:solidFill>
              </a:rPr>
              <a:t>NAPPFAST Host Map source: CERIS Pest Tracker </a:t>
            </a:r>
            <a:endParaRPr lang="en-US" sz="900" dirty="0">
              <a:solidFill>
                <a:schemeClr val="accent1"/>
              </a:solidFill>
            </a:endParaRPr>
          </a:p>
        </p:txBody>
      </p:sp>
    </p:spTree>
    <p:extLst>
      <p:ext uri="{BB962C8B-B14F-4D97-AF65-F5344CB8AC3E}">
        <p14:creationId xmlns:p14="http://schemas.microsoft.com/office/powerpoint/2010/main" val="2814543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000" dirty="0" smtClean="0"/>
              <a:t>Entry Potential</a:t>
            </a:r>
            <a:endParaRPr lang="en-US" sz="2000" dirty="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612"/>
          <a:stretch/>
        </p:blipFill>
        <p:spPr>
          <a:xfrm>
            <a:off x="0" y="0"/>
            <a:ext cx="4650268" cy="3547872"/>
          </a:xfrm>
        </p:spPr>
      </p:pic>
      <p:sp>
        <p:nvSpPr>
          <p:cNvPr id="7" name="Content Placeholder 6"/>
          <p:cNvSpPr>
            <a:spLocks noGrp="1"/>
          </p:cNvSpPr>
          <p:nvPr>
            <p:ph type="body" sz="half" idx="2"/>
          </p:nvPr>
        </p:nvSpPr>
        <p:spPr/>
        <p:txBody>
          <a:bodyPr>
            <a:normAutofit/>
          </a:bodyPr>
          <a:lstStyle/>
          <a:p>
            <a:pPr marL="457200" indent="-457200">
              <a:buFont typeface="Arial" panose="020B0604020202020204" pitchFamily="34" charset="0"/>
              <a:buChar char="•"/>
            </a:pPr>
            <a:r>
              <a:rPr lang="en-US" sz="2800" dirty="0" smtClean="0"/>
              <a:t>Low — uncertain</a:t>
            </a:r>
          </a:p>
          <a:p>
            <a:pPr marL="457200" indent="-457200">
              <a:buFont typeface="Arial" panose="020B0604020202020204" pitchFamily="34" charset="0"/>
              <a:buChar char="•"/>
            </a:pPr>
            <a:r>
              <a:rPr lang="en-US" sz="2800" dirty="0" smtClean="0"/>
              <a:t>Larvae may be difficult to detect during routine inspections at ports</a:t>
            </a:r>
          </a:p>
          <a:p>
            <a:pPr marL="457200" indent="-457200">
              <a:buFont typeface="Arial" panose="020B0604020202020204" pitchFamily="34" charset="0"/>
              <a:buChar char="•"/>
            </a:pPr>
            <a:r>
              <a:rPr lang="en-US" sz="2800" dirty="0" smtClean="0"/>
              <a:t>Early records are incomplete and may only list interceptions as buprestids </a:t>
            </a:r>
          </a:p>
          <a:p>
            <a:endParaRPr lang="en-US" dirty="0"/>
          </a:p>
        </p:txBody>
      </p:sp>
      <p:sp>
        <p:nvSpPr>
          <p:cNvPr id="6" name="Text Placeholder 5"/>
          <p:cNvSpPr>
            <a:spLocks noGrp="1"/>
          </p:cNvSpPr>
          <p:nvPr>
            <p:ph type="body" sz="half" idx="4294967295"/>
          </p:nvPr>
        </p:nvSpPr>
        <p:spPr>
          <a:xfrm>
            <a:off x="104140" y="160021"/>
            <a:ext cx="3530600" cy="601980"/>
          </a:xfrm>
          <a:solidFill>
            <a:srgbClr val="EEECE1">
              <a:alpha val="40000"/>
            </a:srgbClr>
          </a:solidFill>
        </p:spPr>
        <p:txBody>
          <a:bodyPr>
            <a:normAutofit fontScale="55000" lnSpcReduction="20000"/>
          </a:bodyPr>
          <a:lstStyle/>
          <a:p>
            <a:pPr marL="0" indent="0">
              <a:buNone/>
            </a:pPr>
            <a:r>
              <a:rPr lang="en-US" dirty="0" smtClean="0"/>
              <a:t>Intercepted wood packaging material with buprestid damage.</a:t>
            </a:r>
            <a:endParaRPr lang="en-US" dirty="0"/>
          </a:p>
        </p:txBody>
      </p:sp>
      <p:pic>
        <p:nvPicPr>
          <p:cNvPr id="8" name="Content Placeholder 2"/>
          <p:cNvPicPr>
            <a:picLocks noChangeAspect="1"/>
          </p:cNvPicPr>
          <p:nvPr/>
        </p:nvPicPr>
        <p:blipFill rotWithShape="1">
          <a:blip r:embed="rId4" cstate="print">
            <a:extLst>
              <a:ext uri="{28A0092B-C50C-407E-A947-70E740481C1C}">
                <a14:useLocalDpi xmlns:a14="http://schemas.microsoft.com/office/drawing/2010/main" val="0"/>
              </a:ext>
            </a:extLst>
          </a:blip>
          <a:srcRect l="1569" b="8602"/>
          <a:stretch/>
        </p:blipFill>
        <p:spPr>
          <a:xfrm>
            <a:off x="0" y="3619500"/>
            <a:ext cx="4650268" cy="3238500"/>
          </a:xfrm>
          <a:prstGeom prst="rect">
            <a:avLst/>
          </a:prstGeom>
        </p:spPr>
      </p:pic>
      <p:sp>
        <p:nvSpPr>
          <p:cNvPr id="9" name="Rectangle 8"/>
          <p:cNvSpPr/>
          <p:nvPr/>
        </p:nvSpPr>
        <p:spPr>
          <a:xfrm>
            <a:off x="152400" y="6627168"/>
            <a:ext cx="3200400" cy="230832"/>
          </a:xfrm>
          <a:prstGeom prst="rect">
            <a:avLst/>
          </a:prstGeom>
        </p:spPr>
        <p:txBody>
          <a:bodyPr wrap="square">
            <a:spAutoFit/>
          </a:bodyPr>
          <a:lstStyle/>
          <a:p>
            <a:r>
              <a:rPr lang="en-US" sz="900" dirty="0" smtClean="0">
                <a:solidFill>
                  <a:schemeClr val="bg1"/>
                </a:solidFill>
              </a:rPr>
              <a:t>Photos</a:t>
            </a:r>
            <a:r>
              <a:rPr lang="en-US" sz="900" dirty="0">
                <a:solidFill>
                  <a:schemeClr val="bg1"/>
                </a:solidFill>
              </a:rPr>
              <a:t>: </a:t>
            </a:r>
            <a:r>
              <a:rPr lang="en-US" sz="900" dirty="0" smtClean="0">
                <a:solidFill>
                  <a:schemeClr val="bg1"/>
                </a:solidFill>
              </a:rPr>
              <a:t>© </a:t>
            </a:r>
            <a:r>
              <a:rPr lang="en-US" sz="900" dirty="0">
                <a:solidFill>
                  <a:schemeClr val="bg1"/>
                </a:solidFill>
              </a:rPr>
              <a:t>Peter </a:t>
            </a:r>
            <a:r>
              <a:rPr lang="en-US" sz="900" dirty="0" err="1" smtClean="0">
                <a:solidFill>
                  <a:schemeClr val="bg1"/>
                </a:solidFill>
              </a:rPr>
              <a:t>Reagel</a:t>
            </a:r>
            <a:r>
              <a:rPr lang="en-US" sz="900" dirty="0" smtClean="0">
                <a:solidFill>
                  <a:schemeClr val="bg1"/>
                </a:solidFill>
              </a:rPr>
              <a:t>, USDA </a:t>
            </a:r>
            <a:r>
              <a:rPr lang="en-US" sz="900" dirty="0">
                <a:solidFill>
                  <a:schemeClr val="bg1"/>
                </a:solidFill>
              </a:rPr>
              <a:t>APHIS PPQ </a:t>
            </a:r>
            <a:r>
              <a:rPr lang="en-US" sz="900" dirty="0" smtClean="0">
                <a:solidFill>
                  <a:schemeClr val="bg1"/>
                </a:solidFill>
              </a:rPr>
              <a:t>CPHST </a:t>
            </a:r>
            <a:endParaRPr lang="en-US" sz="900" dirty="0">
              <a:solidFill>
                <a:schemeClr val="bg1"/>
              </a:solidFill>
              <a:effectLst/>
            </a:endParaRPr>
          </a:p>
        </p:txBody>
      </p:sp>
    </p:spTree>
    <p:extLst>
      <p:ext uri="{BB962C8B-B14F-4D97-AF65-F5344CB8AC3E}">
        <p14:creationId xmlns:p14="http://schemas.microsoft.com/office/powerpoint/2010/main" val="296706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Establishment Potential</a:t>
            </a:r>
            <a:endParaRPr lang="en-US" dirty="0"/>
          </a:p>
        </p:txBody>
      </p:sp>
      <p:pic>
        <p:nvPicPr>
          <p:cNvPr id="6"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67200" y="3505200"/>
            <a:ext cx="4508757" cy="2819400"/>
          </a:xfrm>
        </p:spPr>
      </p:pic>
      <p:sp>
        <p:nvSpPr>
          <p:cNvPr id="7" name="Content Placeholder 6"/>
          <p:cNvSpPr>
            <a:spLocks noGrp="1"/>
          </p:cNvSpPr>
          <p:nvPr>
            <p:ph type="body" sz="half" idx="2"/>
          </p:nvPr>
        </p:nvSpPr>
        <p:spPr/>
        <p:txBody>
          <a:bodyPr>
            <a:normAutofit fontScale="92500" lnSpcReduction="2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a:t>Much of the US has a suitable climate and host plants for establishment</a:t>
            </a:r>
          </a:p>
          <a:p>
            <a:pPr marL="457200" indent="-457200">
              <a:buFont typeface="Arial" panose="020B0604020202020204" pitchFamily="34" charset="0"/>
              <a:buChar char="•"/>
            </a:pPr>
            <a:r>
              <a:rPr lang="en-US" sz="2800" dirty="0" smtClean="0"/>
              <a:t>Larval </a:t>
            </a:r>
            <a:r>
              <a:rPr lang="en-US" sz="2800" dirty="0"/>
              <a:t>stages could be </a:t>
            </a:r>
            <a:r>
              <a:rPr lang="en-US" sz="2800" dirty="0" smtClean="0"/>
              <a:t>introduced unknowingly in wood products</a:t>
            </a: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a:p>
          <a:p>
            <a:pPr marL="0" indent="0">
              <a:buNone/>
            </a:pPr>
            <a:endParaRPr lang="en-US" sz="2800" dirty="0" smtClean="0"/>
          </a:p>
          <a:p>
            <a:endParaRPr lang="en-US" dirty="0"/>
          </a:p>
        </p:txBody>
      </p:sp>
      <p:pic>
        <p:nvPicPr>
          <p:cNvPr id="8"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5330" y="304800"/>
            <a:ext cx="4114800" cy="3086100"/>
          </a:xfrm>
          <a:prstGeom prst="rect">
            <a:avLst/>
          </a:prstGeom>
        </p:spPr>
      </p:pic>
      <p:sp>
        <p:nvSpPr>
          <p:cNvPr id="9" name="Rectangle 8"/>
          <p:cNvSpPr/>
          <p:nvPr/>
        </p:nvSpPr>
        <p:spPr>
          <a:xfrm>
            <a:off x="5466784" y="3352800"/>
            <a:ext cx="3200400" cy="369332"/>
          </a:xfrm>
          <a:prstGeom prst="rect">
            <a:avLst/>
          </a:prstGeom>
        </p:spPr>
        <p:txBody>
          <a:bodyPr wrap="square">
            <a:spAutoFit/>
          </a:bodyPr>
          <a:lstStyle/>
          <a:p>
            <a:pPr algn="r"/>
            <a:r>
              <a:rPr lang="en-US" sz="900" dirty="0" smtClean="0">
                <a:solidFill>
                  <a:schemeClr val="accent1"/>
                </a:solidFill>
              </a:rPr>
              <a:t>Photo</a:t>
            </a:r>
            <a:r>
              <a:rPr lang="en-US" sz="900" dirty="0">
                <a:solidFill>
                  <a:schemeClr val="accent1"/>
                </a:solidFill>
              </a:rPr>
              <a:t>: © Peter </a:t>
            </a:r>
            <a:r>
              <a:rPr lang="en-US" sz="900" dirty="0" err="1" smtClean="0">
                <a:solidFill>
                  <a:schemeClr val="accent1"/>
                </a:solidFill>
              </a:rPr>
              <a:t>Reagel</a:t>
            </a:r>
            <a:r>
              <a:rPr lang="en-US" sz="900" dirty="0" smtClean="0">
                <a:solidFill>
                  <a:schemeClr val="accent1"/>
                </a:solidFill>
              </a:rPr>
              <a:t> </a:t>
            </a:r>
            <a:r>
              <a:rPr lang="en-US" sz="900" dirty="0">
                <a:solidFill>
                  <a:schemeClr val="accent1"/>
                </a:solidFill>
              </a:rPr>
              <a:t>USDA APHIS PPQ CPHST</a:t>
            </a:r>
          </a:p>
          <a:p>
            <a:endParaRPr lang="en-US" sz="900" dirty="0">
              <a:solidFill>
                <a:schemeClr val="accent1"/>
              </a:solidFill>
              <a:effectLst/>
            </a:endParaRPr>
          </a:p>
        </p:txBody>
      </p:sp>
    </p:spTree>
    <p:extLst>
      <p:ext uri="{BB962C8B-B14F-4D97-AF65-F5344CB8AC3E}">
        <p14:creationId xmlns:p14="http://schemas.microsoft.com/office/powerpoint/2010/main" val="3003426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588"/>
          <a:stretch/>
        </p:blipFill>
        <p:spPr>
          <a:xfrm>
            <a:off x="0" y="1"/>
            <a:ext cx="9144000" cy="6858000"/>
          </a:xfrm>
        </p:spPr>
      </p:pic>
      <p:sp>
        <p:nvSpPr>
          <p:cNvPr id="5" name="Title 4"/>
          <p:cNvSpPr>
            <a:spLocks noGrp="1"/>
          </p:cNvSpPr>
          <p:nvPr>
            <p:ph type="title" idx="4294967295"/>
          </p:nvPr>
        </p:nvSpPr>
        <p:spPr>
          <a:xfrm>
            <a:off x="838200" y="274638"/>
            <a:ext cx="7848600" cy="1116139"/>
          </a:xfrm>
        </p:spPr>
        <p:txBody>
          <a:bodyPr/>
          <a:lstStyle/>
          <a:p>
            <a:pPr algn="l"/>
            <a:r>
              <a:rPr lang="en-US" dirty="0" smtClean="0">
                <a:solidFill>
                  <a:schemeClr val="bg1"/>
                </a:solidFill>
              </a:rPr>
              <a:t>Introduction pathways</a:t>
            </a:r>
            <a:endParaRPr lang="en-US" dirty="0">
              <a:solidFill>
                <a:schemeClr val="bg1"/>
              </a:solidFill>
            </a:endParaRPr>
          </a:p>
        </p:txBody>
      </p:sp>
      <p:sp>
        <p:nvSpPr>
          <p:cNvPr id="4" name="Rectangle 3"/>
          <p:cNvSpPr/>
          <p:nvPr/>
        </p:nvSpPr>
        <p:spPr>
          <a:xfrm>
            <a:off x="152400" y="6627168"/>
            <a:ext cx="3200400" cy="230832"/>
          </a:xfrm>
          <a:prstGeom prst="rect">
            <a:avLst/>
          </a:prstGeom>
        </p:spPr>
        <p:txBody>
          <a:bodyPr wrap="square">
            <a:spAutoFit/>
          </a:bodyPr>
          <a:lstStyle/>
          <a:p>
            <a:r>
              <a:rPr lang="en-US" sz="900" dirty="0" smtClean="0">
                <a:solidFill>
                  <a:schemeClr val="accent1"/>
                </a:solidFill>
              </a:rPr>
              <a:t>Photo: </a:t>
            </a:r>
            <a:r>
              <a:rPr lang="en-US" sz="900" dirty="0">
                <a:solidFill>
                  <a:schemeClr val="accent1"/>
                </a:solidFill>
              </a:rPr>
              <a:t>© Larry R. Barber, USDA Forest Service, Bugwood.org</a:t>
            </a:r>
            <a:endParaRPr lang="en-US" sz="900" dirty="0">
              <a:solidFill>
                <a:schemeClr val="accent1"/>
              </a:solidFill>
              <a:effectLst/>
            </a:endParaRPr>
          </a:p>
        </p:txBody>
      </p:sp>
    </p:spTree>
    <p:extLst>
      <p:ext uri="{BB962C8B-B14F-4D97-AF65-F5344CB8AC3E}">
        <p14:creationId xmlns:p14="http://schemas.microsoft.com/office/powerpoint/2010/main" val="4277360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 pathways</a:t>
            </a:r>
            <a:endParaRPr lang="en-US" dirty="0"/>
          </a:p>
        </p:txBody>
      </p:sp>
      <p:sp>
        <p:nvSpPr>
          <p:cNvPr id="7" name="Content Placeholder 6"/>
          <p:cNvSpPr>
            <a:spLocks noGrp="1"/>
          </p:cNvSpPr>
          <p:nvPr>
            <p:ph type="body" idx="1"/>
          </p:nvPr>
        </p:nvSpPr>
        <p:spPr>
          <a:xfrm>
            <a:off x="838200" y="1371600"/>
            <a:ext cx="7848600" cy="1741487"/>
          </a:xfrm>
        </p:spPr>
        <p:txBody>
          <a:bodyPr/>
          <a:lstStyle/>
          <a:p>
            <a:pPr marL="342900" indent="-342900">
              <a:buFont typeface="Arial" panose="020B0604020202020204" pitchFamily="34" charset="0"/>
              <a:buChar char="•"/>
            </a:pPr>
            <a:r>
              <a:rPr lang="en-US" sz="2000" b="0" dirty="0" smtClean="0"/>
              <a:t>Larvae and pupae can be transported as hitchhikers in wooden packing material especially wood with bark intact.</a:t>
            </a:r>
          </a:p>
          <a:p>
            <a:pPr marL="342900" indent="-342900">
              <a:buFont typeface="Arial" panose="020B0604020202020204" pitchFamily="34" charset="0"/>
              <a:buChar char="•"/>
            </a:pPr>
            <a:r>
              <a:rPr lang="en-US" sz="2000" b="0" dirty="0"/>
              <a:t>All stages can be transported on </a:t>
            </a:r>
            <a:r>
              <a:rPr lang="en-US" sz="2000" b="0" dirty="0" smtClean="0"/>
              <a:t>host nursery plants in trade.</a:t>
            </a:r>
          </a:p>
          <a:p>
            <a:endParaRPr lang="en-US" dirty="0" smtClean="0"/>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9" t="11546" r="-129" b="32898"/>
          <a:stretch/>
        </p:blipFill>
        <p:spPr>
          <a:xfrm>
            <a:off x="0" y="3047999"/>
            <a:ext cx="9144000" cy="3810001"/>
          </a:xfrm>
        </p:spPr>
      </p:pic>
      <p:sp>
        <p:nvSpPr>
          <p:cNvPr id="6" name="Rectangle 5"/>
          <p:cNvSpPr/>
          <p:nvPr/>
        </p:nvSpPr>
        <p:spPr>
          <a:xfrm>
            <a:off x="152400" y="6627168"/>
            <a:ext cx="5257800" cy="230832"/>
          </a:xfrm>
          <a:prstGeom prst="rect">
            <a:avLst/>
          </a:prstGeom>
        </p:spPr>
        <p:txBody>
          <a:bodyPr wrap="square">
            <a:spAutoFit/>
          </a:bodyPr>
          <a:lstStyle/>
          <a:p>
            <a:r>
              <a:rPr lang="en-US" sz="900" dirty="0" smtClean="0">
                <a:solidFill>
                  <a:schemeClr val="accent1"/>
                </a:solidFill>
              </a:rPr>
              <a:t>Photo: </a:t>
            </a:r>
            <a:r>
              <a:rPr lang="en-US" sz="900" dirty="0">
                <a:solidFill>
                  <a:schemeClr val="accent1"/>
                </a:solidFill>
              </a:rPr>
              <a:t>© </a:t>
            </a:r>
            <a:r>
              <a:rPr lang="en-US" sz="900" dirty="0" smtClean="0">
                <a:solidFill>
                  <a:schemeClr val="accent1"/>
                </a:solidFill>
              </a:rPr>
              <a:t> USDA </a:t>
            </a:r>
            <a:r>
              <a:rPr lang="en-US" sz="900" dirty="0">
                <a:solidFill>
                  <a:schemeClr val="accent1"/>
                </a:solidFill>
              </a:rPr>
              <a:t>APHIS PPQ Archive, USDA APHIS </a:t>
            </a:r>
            <a:r>
              <a:rPr lang="en-US" sz="900" dirty="0" smtClean="0">
                <a:solidFill>
                  <a:schemeClr val="accent1"/>
                </a:solidFill>
              </a:rPr>
              <a:t>PPQ, Bugwood.org</a:t>
            </a:r>
          </a:p>
        </p:txBody>
      </p:sp>
    </p:spTree>
    <p:extLst>
      <p:ext uri="{BB962C8B-B14F-4D97-AF65-F5344CB8AC3E}">
        <p14:creationId xmlns:p14="http://schemas.microsoft.com/office/powerpoint/2010/main" val="3163934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Spread potential—natural dispersal</a:t>
            </a:r>
            <a:endParaRPr lang="en-US" dirty="0"/>
          </a:p>
        </p:txBody>
      </p:sp>
      <p:sp>
        <p:nvSpPr>
          <p:cNvPr id="2" name="Content Placeholder 1"/>
          <p:cNvSpPr>
            <a:spLocks noGrp="1"/>
          </p:cNvSpPr>
          <p:nvPr>
            <p:ph idx="1"/>
          </p:nvPr>
        </p:nvSpPr>
        <p:spPr/>
        <p:txBody>
          <a:bodyPr>
            <a:normAutofit lnSpcReduction="10000"/>
          </a:bodyPr>
          <a:lstStyle/>
          <a:p>
            <a:r>
              <a:rPr lang="en-US" dirty="0" smtClean="0"/>
              <a:t>Adult beetles are capable </a:t>
            </a:r>
            <a:r>
              <a:rPr lang="en-US" dirty="0"/>
              <a:t>of dispersing more than several km per year through its own movement or by abiotic factors (such as wind, water or vectors). </a:t>
            </a:r>
            <a:endParaRPr lang="en-US" dirty="0" smtClean="0"/>
          </a:p>
          <a:p>
            <a:r>
              <a:rPr lang="en-US" dirty="0" smtClean="0"/>
              <a:t>Newly </a:t>
            </a:r>
            <a:r>
              <a:rPr lang="en-US" dirty="0"/>
              <a:t>established populations may go undetected for many years due to cryptic nature, concealed activity, slow development of damage symptoms or misdiagnosis.</a:t>
            </a:r>
          </a:p>
          <a:p>
            <a:endParaRPr lang="en-US" dirty="0"/>
          </a:p>
        </p:txBody>
      </p:sp>
    </p:spTree>
    <p:extLst>
      <p:ext uri="{BB962C8B-B14F-4D97-AF65-F5344CB8AC3E}">
        <p14:creationId xmlns:p14="http://schemas.microsoft.com/office/powerpoint/2010/main" val="885856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1500" y="274638"/>
            <a:ext cx="8001000" cy="1116139"/>
          </a:xfrm>
        </p:spPr>
        <p:txBody>
          <a:bodyPr>
            <a:normAutofit fontScale="90000"/>
          </a:bodyPr>
          <a:lstStyle/>
          <a:p>
            <a:r>
              <a:rPr lang="en-US" dirty="0"/>
              <a:t>Spread potential—human assisted </a:t>
            </a:r>
            <a:r>
              <a:rPr lang="en-US" dirty="0" smtClean="0"/>
              <a:t>spread</a:t>
            </a:r>
            <a:endParaRPr lang="en-US" dirty="0"/>
          </a:p>
        </p:txBody>
      </p:sp>
      <p:sp>
        <p:nvSpPr>
          <p:cNvPr id="7" name="Content Placeholder 6"/>
          <p:cNvSpPr>
            <a:spLocks noGrp="1"/>
          </p:cNvSpPr>
          <p:nvPr>
            <p:ph type="body" idx="1"/>
          </p:nvPr>
        </p:nvSpPr>
        <p:spPr>
          <a:xfrm>
            <a:off x="838200" y="1447800"/>
            <a:ext cx="7848600" cy="1524000"/>
          </a:xfrm>
        </p:spPr>
        <p:txBody>
          <a:bodyPr>
            <a:noAutofit/>
          </a:bodyPr>
          <a:lstStyle/>
          <a:p>
            <a:pPr marL="342900" indent="-342900">
              <a:buFont typeface="Arial" panose="020B0604020202020204" pitchFamily="34" charset="0"/>
              <a:buChar char="•"/>
            </a:pPr>
            <a:r>
              <a:rPr lang="en-US" sz="2000" b="0" dirty="0" smtClean="0"/>
              <a:t>Once introduced, larvae </a:t>
            </a:r>
            <a:r>
              <a:rPr lang="en-US" sz="2000" b="0" dirty="0"/>
              <a:t>can be transported unknowingly in infested </a:t>
            </a:r>
            <a:r>
              <a:rPr lang="en-US" sz="2000" b="0" dirty="0" smtClean="0"/>
              <a:t>material including wood </a:t>
            </a:r>
            <a:r>
              <a:rPr lang="en-US" sz="2000" b="0" dirty="0"/>
              <a:t>packing material or pallets from overseas</a:t>
            </a:r>
          </a:p>
          <a:p>
            <a:pPr marL="342900" indent="-342900">
              <a:buFont typeface="Arial" panose="020B0604020202020204" pitchFamily="34" charset="0"/>
              <a:buChar char="•"/>
            </a:pPr>
            <a:r>
              <a:rPr lang="en-US" sz="2000" b="0" dirty="0" smtClean="0"/>
              <a:t>Like EAB, firewood </a:t>
            </a:r>
            <a:r>
              <a:rPr lang="en-US" sz="2000" b="0" dirty="0"/>
              <a:t>is a potential pathway for long distance movement to new </a:t>
            </a:r>
            <a:r>
              <a:rPr lang="en-US" sz="2000" b="0" dirty="0" smtClean="0"/>
              <a:t>areas</a:t>
            </a:r>
            <a:endParaRPr lang="en-US" sz="2000" dirty="0" smtClean="0"/>
          </a:p>
        </p:txBody>
      </p:sp>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4960"/>
          <a:stretch/>
        </p:blipFill>
        <p:spPr>
          <a:xfrm>
            <a:off x="0" y="2997724"/>
            <a:ext cx="9144000" cy="3860276"/>
          </a:xfrm>
        </p:spPr>
      </p:pic>
      <p:sp>
        <p:nvSpPr>
          <p:cNvPr id="6" name="Rectangle 5"/>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Joseph </a:t>
            </a:r>
            <a:r>
              <a:rPr lang="en-US" sz="900" dirty="0">
                <a:solidFill>
                  <a:schemeClr val="bg1"/>
                </a:solidFill>
              </a:rPr>
              <a:t>O'Brien, USDA Forest Service, Bugwood.org</a:t>
            </a:r>
            <a:endParaRPr lang="en-US" sz="900" dirty="0" smtClean="0">
              <a:solidFill>
                <a:schemeClr val="bg1"/>
              </a:solidFill>
            </a:endParaRPr>
          </a:p>
        </p:txBody>
      </p:sp>
    </p:spTree>
    <p:extLst>
      <p:ext uri="{BB962C8B-B14F-4D97-AF65-F5344CB8AC3E}">
        <p14:creationId xmlns:p14="http://schemas.microsoft.com/office/powerpoint/2010/main" val="2271633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nsect biology</a:t>
            </a:r>
            <a:endParaRPr lang="en-US" dirty="0"/>
          </a:p>
        </p:txBody>
      </p:sp>
      <p:sp>
        <p:nvSpPr>
          <p:cNvPr id="5" name="Content Placeholder 4"/>
          <p:cNvSpPr>
            <a:spLocks noGrp="1"/>
          </p:cNvSpPr>
          <p:nvPr>
            <p:ph idx="1"/>
          </p:nvPr>
        </p:nvSpPr>
        <p:spPr/>
        <p:txBody>
          <a:bodyPr>
            <a:normAutofit fontScale="92500"/>
          </a:bodyPr>
          <a:lstStyle/>
          <a:p>
            <a:r>
              <a:rPr lang="en-US" dirty="0"/>
              <a:t>The genus </a:t>
            </a:r>
            <a:r>
              <a:rPr lang="en-US" i="1" dirty="0"/>
              <a:t>Agrilus</a:t>
            </a:r>
            <a:r>
              <a:rPr lang="en-US" dirty="0"/>
              <a:t> is a large genus within the family Buprestidae. It is well represented throughout North America and includes several familiar species including the bronze birch borer and the </a:t>
            </a:r>
            <a:r>
              <a:rPr lang="en-US" dirty="0" err="1"/>
              <a:t>twolined</a:t>
            </a:r>
            <a:r>
              <a:rPr lang="en-US" dirty="0"/>
              <a:t> chestnut borer.</a:t>
            </a:r>
          </a:p>
          <a:p>
            <a:r>
              <a:rPr lang="en-US" dirty="0" smtClean="0"/>
              <a:t>Buprestid </a:t>
            </a:r>
            <a:r>
              <a:rPr lang="en-US" dirty="0"/>
              <a:t>larvae are known as flatheaded wood borers and adults are brightly colored, metallic insects often known as jewel beetles</a:t>
            </a:r>
            <a:r>
              <a:rPr lang="en-US" dirty="0" smtClean="0"/>
              <a:t>.</a:t>
            </a:r>
          </a:p>
        </p:txBody>
      </p:sp>
    </p:spTree>
    <p:extLst>
      <p:ext uri="{BB962C8B-B14F-4D97-AF65-F5344CB8AC3E}">
        <p14:creationId xmlns:p14="http://schemas.microsoft.com/office/powerpoint/2010/main" val="1040129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dirty="0" smtClean="0"/>
              <a:t>nsect biology</a:t>
            </a:r>
            <a:endParaRPr lang="en-US" dirty="0"/>
          </a:p>
        </p:txBody>
      </p:sp>
      <p:sp>
        <p:nvSpPr>
          <p:cNvPr id="5" name="Content Placeholder 4"/>
          <p:cNvSpPr>
            <a:spLocks noGrp="1"/>
          </p:cNvSpPr>
          <p:nvPr>
            <p:ph idx="1"/>
          </p:nvPr>
        </p:nvSpPr>
        <p:spPr/>
        <p:txBody>
          <a:bodyPr>
            <a:normAutofit/>
          </a:bodyPr>
          <a:lstStyle/>
          <a:p>
            <a:r>
              <a:rPr lang="en-US" i="1" dirty="0" smtClean="0"/>
              <a:t>A</a:t>
            </a:r>
            <a:r>
              <a:rPr lang="en-US" i="1" dirty="0"/>
              <a:t>. biguttatus </a:t>
            </a:r>
            <a:r>
              <a:rPr lang="en-US" dirty="0"/>
              <a:t>can complete its lifecycle in one year but more </a:t>
            </a:r>
            <a:r>
              <a:rPr lang="en-US" dirty="0" smtClean="0"/>
              <a:t>typically </a:t>
            </a:r>
            <a:r>
              <a:rPr lang="en-US" dirty="0"/>
              <a:t>its life cycle requires two </a:t>
            </a:r>
            <a:r>
              <a:rPr lang="en-US" dirty="0" smtClean="0"/>
              <a:t>years.</a:t>
            </a:r>
            <a:endParaRPr lang="en-US" dirty="0"/>
          </a:p>
          <a:p>
            <a:r>
              <a:rPr lang="en-US" dirty="0" smtClean="0"/>
              <a:t>Typically infestations are progressive and require 2–3 years to kill a tree. Highly infested trees can be killed in one season. </a:t>
            </a:r>
            <a:endParaRPr lang="en-US" dirty="0"/>
          </a:p>
        </p:txBody>
      </p:sp>
    </p:spTree>
    <p:extLst>
      <p:ext uri="{BB962C8B-B14F-4D97-AF65-F5344CB8AC3E}">
        <p14:creationId xmlns:p14="http://schemas.microsoft.com/office/powerpoint/2010/main" val="149230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397"/>
            <a:ext cx="9147197" cy="6855603"/>
          </a:xfrm>
        </p:spPr>
      </p:pic>
      <p:sp>
        <p:nvSpPr>
          <p:cNvPr id="4" name="Title 3"/>
          <p:cNvSpPr>
            <a:spLocks noGrp="1"/>
          </p:cNvSpPr>
          <p:nvPr>
            <p:ph type="title" idx="4294967295"/>
          </p:nvPr>
        </p:nvSpPr>
        <p:spPr>
          <a:xfrm>
            <a:off x="807720" y="274638"/>
            <a:ext cx="7848600" cy="1116139"/>
          </a:xfrm>
        </p:spPr>
        <p:txBody>
          <a:bodyPr>
            <a:normAutofit fontScale="90000"/>
          </a:bodyPr>
          <a:lstStyle/>
          <a:p>
            <a:pPr algn="l"/>
            <a:r>
              <a:rPr lang="en-US" i="1" dirty="0" smtClean="0"/>
              <a:t>Agrilus biguttatus</a:t>
            </a:r>
            <a:r>
              <a:rPr lang="en-US" dirty="0" smtClean="0"/>
              <a:t>, oak </a:t>
            </a:r>
            <a:r>
              <a:rPr lang="en-US" dirty="0"/>
              <a:t>s</a:t>
            </a:r>
            <a:r>
              <a:rPr lang="en-US" dirty="0" smtClean="0"/>
              <a:t>plendor </a:t>
            </a:r>
            <a:r>
              <a:rPr lang="en-US" dirty="0"/>
              <a:t>b</a:t>
            </a:r>
            <a:r>
              <a:rPr lang="en-US" dirty="0" smtClean="0"/>
              <a:t>eetle</a:t>
            </a:r>
            <a:endParaRPr lang="en-US" dirty="0"/>
          </a:p>
        </p:txBody>
      </p:sp>
      <p:sp>
        <p:nvSpPr>
          <p:cNvPr id="6" name="TextBox 5"/>
          <p:cNvSpPr txBox="1"/>
          <p:nvPr/>
        </p:nvSpPr>
        <p:spPr>
          <a:xfrm>
            <a:off x="807720" y="1295400"/>
            <a:ext cx="8305800" cy="923330"/>
          </a:xfrm>
          <a:prstGeom prst="rect">
            <a:avLst/>
          </a:prstGeom>
          <a:noFill/>
        </p:spPr>
        <p:txBody>
          <a:bodyPr wrap="square" rtlCol="0">
            <a:spAutoFit/>
          </a:bodyPr>
          <a:lstStyle/>
          <a:p>
            <a:r>
              <a:rPr lang="en-US" dirty="0" smtClean="0">
                <a:solidFill>
                  <a:schemeClr val="accent1"/>
                </a:solidFill>
              </a:rPr>
              <a:t>Synonyms include: </a:t>
            </a:r>
            <a:r>
              <a:rPr lang="en-US" i="1" dirty="0" smtClean="0">
                <a:solidFill>
                  <a:schemeClr val="accent1"/>
                </a:solidFill>
              </a:rPr>
              <a:t>Agrilus pannonicus, Buprestis biguttatus, A. subfasciatus, A. morosus. Other common names: </a:t>
            </a:r>
            <a:r>
              <a:rPr lang="en-US" dirty="0" smtClean="0">
                <a:solidFill>
                  <a:schemeClr val="accent1"/>
                </a:solidFill>
              </a:rPr>
              <a:t>two-spotted oak borer, two-spotted wood borer </a:t>
            </a:r>
            <a:endParaRPr lang="en-US" i="1" dirty="0">
              <a:solidFill>
                <a:schemeClr val="accent1"/>
              </a:solidFill>
            </a:endParaRPr>
          </a:p>
          <a:p>
            <a:endParaRPr lang="en-US" dirty="0">
              <a:solidFill>
                <a:schemeClr val="accent1"/>
              </a:solidFill>
            </a:endParaRPr>
          </a:p>
        </p:txBody>
      </p:sp>
      <p:sp>
        <p:nvSpPr>
          <p:cNvPr id="2" name="TextBox 1"/>
          <p:cNvSpPr txBox="1"/>
          <p:nvPr/>
        </p:nvSpPr>
        <p:spPr>
          <a:xfrm>
            <a:off x="6557577" y="5071943"/>
            <a:ext cx="1976823" cy="246221"/>
          </a:xfrm>
          <a:prstGeom prst="rect">
            <a:avLst/>
          </a:prstGeom>
          <a:noFill/>
        </p:spPr>
        <p:txBody>
          <a:bodyPr wrap="none" rtlCol="0">
            <a:spAutoFit/>
          </a:bodyPr>
          <a:lstStyle/>
          <a:p>
            <a:r>
              <a:rPr lang="en-US" sz="1000" dirty="0" smtClean="0">
                <a:solidFill>
                  <a:schemeClr val="tx2"/>
                </a:solidFill>
              </a:rPr>
              <a:t>© Kent Loeffler, Cornell University</a:t>
            </a:r>
            <a:endParaRPr lang="en-US" sz="1000" dirty="0">
              <a:solidFill>
                <a:schemeClr val="tx2"/>
              </a:solidFill>
            </a:endParaRPr>
          </a:p>
        </p:txBody>
      </p:sp>
    </p:spTree>
    <p:extLst>
      <p:ext uri="{BB962C8B-B14F-4D97-AF65-F5344CB8AC3E}">
        <p14:creationId xmlns:p14="http://schemas.microsoft.com/office/powerpoint/2010/main" val="2822780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Tree>
    <p:extLst>
      <p:ext uri="{BB962C8B-B14F-4D97-AF65-F5344CB8AC3E}">
        <p14:creationId xmlns:p14="http://schemas.microsoft.com/office/powerpoint/2010/main" val="104197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4"/>
            <a:ext cx="9144000" cy="6856511"/>
          </a:xfrm>
          <a:prstGeom prst="rect">
            <a:avLst/>
          </a:prstGeom>
        </p:spPr>
      </p:pic>
      <p:sp>
        <p:nvSpPr>
          <p:cNvPr id="5" name="Title 4"/>
          <p:cNvSpPr>
            <a:spLocks noGrp="1"/>
          </p:cNvSpPr>
          <p:nvPr>
            <p:ph type="title" idx="4294967295"/>
          </p:nvPr>
        </p:nvSpPr>
        <p:spPr>
          <a:xfrm>
            <a:off x="838200" y="274638"/>
            <a:ext cx="7848600" cy="1116139"/>
          </a:xfrm>
        </p:spPr>
        <p:txBody>
          <a:bodyPr/>
          <a:lstStyle/>
          <a:p>
            <a:pPr algn="l"/>
            <a:r>
              <a:rPr lang="en-US" dirty="0" smtClean="0">
                <a:solidFill>
                  <a:schemeClr val="bg1"/>
                </a:solidFill>
              </a:rPr>
              <a:t>Adults</a:t>
            </a:r>
            <a:endParaRPr lang="en-US" dirty="0">
              <a:solidFill>
                <a:schemeClr val="bg1"/>
              </a:solidFill>
            </a:endParaRPr>
          </a:p>
        </p:txBody>
      </p:sp>
      <p:sp>
        <p:nvSpPr>
          <p:cNvPr id="4" name="Rectangle 3"/>
          <p:cNvSpPr/>
          <p:nvPr/>
        </p:nvSpPr>
        <p:spPr>
          <a:xfrm rot="16200000">
            <a:off x="6635234" y="4196089"/>
            <a:ext cx="4953000" cy="369332"/>
          </a:xfrm>
          <a:prstGeom prst="rect">
            <a:avLst/>
          </a:prstGeom>
        </p:spPr>
        <p:txBody>
          <a:bodyPr wrap="square">
            <a:spAutoFit/>
          </a:bodyPr>
          <a:lstStyle/>
          <a:p>
            <a:r>
              <a:rPr lang="en-US" sz="900" dirty="0" smtClean="0">
                <a:solidFill>
                  <a:schemeClr val="accent1"/>
                </a:solidFill>
              </a:rPr>
              <a:t>Photo</a:t>
            </a:r>
            <a:r>
              <a:rPr lang="en-US" sz="900" dirty="0">
                <a:solidFill>
                  <a:schemeClr val="accent1"/>
                </a:solidFill>
              </a:rPr>
              <a:t>: </a:t>
            </a:r>
            <a:r>
              <a:rPr lang="en-US" sz="900" dirty="0" smtClean="0">
                <a:solidFill>
                  <a:schemeClr val="accent1"/>
                </a:solidFill>
              </a:rPr>
              <a:t>© </a:t>
            </a:r>
            <a:r>
              <a:rPr lang="en-US" sz="900" dirty="0">
                <a:solidFill>
                  <a:schemeClr val="accent1"/>
                </a:solidFill>
              </a:rPr>
              <a:t>Milan </a:t>
            </a:r>
            <a:r>
              <a:rPr lang="en-US" sz="900" dirty="0" err="1">
                <a:solidFill>
                  <a:schemeClr val="accent1"/>
                </a:solidFill>
              </a:rPr>
              <a:t>Zubrik</a:t>
            </a:r>
            <a:r>
              <a:rPr lang="en-US" sz="900" dirty="0">
                <a:solidFill>
                  <a:schemeClr val="accent1"/>
                </a:solidFill>
              </a:rPr>
              <a:t>, Forest Research Institute - Slovakia, </a:t>
            </a:r>
            <a:r>
              <a:rPr lang="en-US" sz="900" dirty="0" smtClean="0">
                <a:solidFill>
                  <a:schemeClr val="accent1"/>
                </a:solidFill>
              </a:rPr>
              <a:t>Bugwood.org</a:t>
            </a:r>
            <a:endParaRPr lang="en-US" sz="900" dirty="0">
              <a:solidFill>
                <a:schemeClr val="accent1"/>
              </a:solidFill>
            </a:endParaRPr>
          </a:p>
          <a:p>
            <a:endParaRPr lang="en-US" sz="900" dirty="0">
              <a:solidFill>
                <a:schemeClr val="accent1"/>
              </a:solidFill>
              <a:effectLst/>
            </a:endParaRPr>
          </a:p>
        </p:txBody>
      </p:sp>
    </p:spTree>
    <p:extLst>
      <p:ext uri="{BB962C8B-B14F-4D97-AF65-F5344CB8AC3E}">
        <p14:creationId xmlns:p14="http://schemas.microsoft.com/office/powerpoint/2010/main" val="30108388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3886200" cy="1116139"/>
          </a:xfrm>
        </p:spPr>
        <p:txBody>
          <a:bodyPr>
            <a:normAutofit fontScale="90000"/>
          </a:bodyPr>
          <a:lstStyle/>
          <a:p>
            <a:pPr algn="l"/>
            <a:r>
              <a:rPr lang="en-US" dirty="0"/>
              <a:t>Identification—Adults</a:t>
            </a:r>
          </a:p>
        </p:txBody>
      </p:sp>
      <p:sp>
        <p:nvSpPr>
          <p:cNvPr id="10" name="Text Placeholder 9"/>
          <p:cNvSpPr>
            <a:spLocks noGrp="1"/>
          </p:cNvSpPr>
          <p:nvPr>
            <p:ph type="body" idx="1"/>
          </p:nvPr>
        </p:nvSpPr>
        <p:spPr/>
        <p:txBody>
          <a:bodyPr>
            <a:normAutofit fontScale="70000" lnSpcReduction="20000"/>
          </a:bodyPr>
          <a:lstStyle/>
          <a:p>
            <a:r>
              <a:rPr lang="en-US" dirty="0" smtClean="0"/>
              <a:t>For diagnostic accuracy, the following descriptions are quoted from fs.fed.us</a:t>
            </a:r>
            <a:endParaRPr lang="en-US" dirty="0"/>
          </a:p>
        </p:txBody>
      </p:sp>
      <p:sp>
        <p:nvSpPr>
          <p:cNvPr id="7" name="Content Placeholder 6"/>
          <p:cNvSpPr>
            <a:spLocks noGrp="1"/>
          </p:cNvSpPr>
          <p:nvPr>
            <p:ph sz="half" idx="2"/>
          </p:nvPr>
        </p:nvSpPr>
        <p:spPr/>
        <p:txBody>
          <a:bodyPr>
            <a:normAutofit/>
          </a:bodyPr>
          <a:lstStyle/>
          <a:p>
            <a:r>
              <a:rPr lang="en-US" dirty="0"/>
              <a:t>Adults are attractive, slender, </a:t>
            </a:r>
            <a:r>
              <a:rPr lang="en-US" dirty="0" smtClean="0"/>
              <a:t>sub-cylindrical </a:t>
            </a:r>
            <a:r>
              <a:rPr lang="en-US" dirty="0"/>
              <a:t>insects, </a:t>
            </a:r>
            <a:r>
              <a:rPr lang="en-US" dirty="0" smtClean="0"/>
              <a:t>9–12 </a:t>
            </a:r>
            <a:r>
              <a:rPr lang="en-US" dirty="0"/>
              <a:t>mm </a:t>
            </a:r>
            <a:r>
              <a:rPr lang="en-US" dirty="0" smtClean="0"/>
              <a:t>long </a:t>
            </a:r>
            <a:endParaRPr lang="en-US" dirty="0"/>
          </a:p>
          <a:p>
            <a:r>
              <a:rPr lang="en-US" dirty="0" smtClean="0"/>
              <a:t>Color is variable; often medium metallic </a:t>
            </a:r>
            <a:r>
              <a:rPr lang="en-US" dirty="0"/>
              <a:t>green </a:t>
            </a:r>
            <a:r>
              <a:rPr lang="en-US" dirty="0" smtClean="0"/>
              <a:t>with bronze highlights</a:t>
            </a:r>
          </a:p>
          <a:p>
            <a:r>
              <a:rPr lang="en-US" dirty="0" smtClean="0"/>
              <a:t>Two </a:t>
            </a:r>
            <a:r>
              <a:rPr lang="en-US" dirty="0"/>
              <a:t>distinct white marks on their interior </a:t>
            </a:r>
            <a:r>
              <a:rPr lang="en-US" dirty="0" smtClean="0"/>
              <a:t>edge of their elytra</a:t>
            </a:r>
          </a:p>
        </p:txBody>
      </p:sp>
      <p:sp>
        <p:nvSpPr>
          <p:cNvPr id="3" name="Text Placeholder 2"/>
          <p:cNvSpPr>
            <a:spLocks noGrp="1"/>
          </p:cNvSpPr>
          <p:nvPr>
            <p:ph type="body" sz="quarter" idx="3"/>
          </p:nvPr>
        </p:nvSpPr>
        <p:spPr/>
        <p:txBody>
          <a:bodyPr/>
          <a:lstStyle/>
          <a:p>
            <a:endParaRPr lang="en-US" dirty="0"/>
          </a:p>
        </p:txBody>
      </p:sp>
      <p:pic>
        <p:nvPicPr>
          <p:cNvPr id="9"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r="11111" b="9967"/>
          <a:stretch/>
        </p:blipFill>
        <p:spPr>
          <a:xfrm>
            <a:off x="4572000" y="3505200"/>
            <a:ext cx="4572000" cy="3087216"/>
          </a:xfrm>
          <a:prstGeom prst="rect">
            <a:avLst/>
          </a:prstGeom>
        </p:spPr>
      </p:pic>
      <p:pic>
        <p:nvPicPr>
          <p:cNvPr id="4" name="Content Placeholder 3"/>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3429000"/>
          </a:xfrm>
        </p:spPr>
      </p:pic>
      <p:sp>
        <p:nvSpPr>
          <p:cNvPr id="5" name="Rectangle 4"/>
          <p:cNvSpPr/>
          <p:nvPr/>
        </p:nvSpPr>
        <p:spPr>
          <a:xfrm rot="16200000">
            <a:off x="8062442" y="2224559"/>
            <a:ext cx="1936749" cy="230832"/>
          </a:xfrm>
          <a:prstGeom prst="rect">
            <a:avLst/>
          </a:prstGeom>
        </p:spPr>
        <p:txBody>
          <a:bodyPr wrap="none">
            <a:spAutoFit/>
          </a:bodyPr>
          <a:lstStyle/>
          <a:p>
            <a:pPr algn="r"/>
            <a:r>
              <a:rPr lang="en-US" sz="900" dirty="0" smtClean="0">
                <a:solidFill>
                  <a:schemeClr val="bg1"/>
                </a:solidFill>
              </a:rPr>
              <a:t>Photo: </a:t>
            </a:r>
            <a:r>
              <a:rPr lang="en-US" sz="900" dirty="0">
                <a:solidFill>
                  <a:schemeClr val="bg1"/>
                </a:solidFill>
              </a:rPr>
              <a:t>© Trevor and </a:t>
            </a:r>
            <a:r>
              <a:rPr lang="en-US" sz="900" dirty="0" err="1">
                <a:solidFill>
                  <a:schemeClr val="bg1"/>
                </a:solidFill>
              </a:rPr>
              <a:t>Dilys</a:t>
            </a:r>
            <a:r>
              <a:rPr lang="en-US" sz="900" dirty="0">
                <a:solidFill>
                  <a:schemeClr val="bg1"/>
                </a:solidFill>
              </a:rPr>
              <a:t> Pendleton </a:t>
            </a:r>
          </a:p>
        </p:txBody>
      </p:sp>
      <p:sp>
        <p:nvSpPr>
          <p:cNvPr id="12" name="Rectangle 11"/>
          <p:cNvSpPr/>
          <p:nvPr/>
        </p:nvSpPr>
        <p:spPr>
          <a:xfrm rot="16200000">
            <a:off x="7595676" y="5053525"/>
            <a:ext cx="2703981" cy="369332"/>
          </a:xfrm>
          <a:prstGeom prst="rect">
            <a:avLst/>
          </a:prstGeom>
        </p:spPr>
        <p:txBody>
          <a:bodyPr wrap="square">
            <a:spAutoFit/>
          </a:bodyPr>
          <a:lstStyle/>
          <a:p>
            <a:r>
              <a:rPr lang="en-US" sz="900" dirty="0" smtClean="0">
                <a:solidFill>
                  <a:schemeClr val="accent1"/>
                </a:solidFill>
              </a:rPr>
              <a:t>Photo: </a:t>
            </a:r>
            <a:r>
              <a:rPr lang="en-US" sz="900" dirty="0">
                <a:solidFill>
                  <a:schemeClr val="accent1"/>
                </a:solidFill>
              </a:rPr>
              <a:t>© Milan </a:t>
            </a:r>
            <a:r>
              <a:rPr lang="en-US" sz="900" dirty="0" err="1">
                <a:solidFill>
                  <a:schemeClr val="accent1"/>
                </a:solidFill>
              </a:rPr>
              <a:t>Zubrik</a:t>
            </a:r>
            <a:r>
              <a:rPr lang="en-US" sz="900" dirty="0">
                <a:solidFill>
                  <a:schemeClr val="accent1"/>
                </a:solidFill>
              </a:rPr>
              <a:t>, Forest Research Institute - Slovakia, </a:t>
            </a:r>
            <a:r>
              <a:rPr lang="en-US" sz="900" dirty="0" smtClean="0">
                <a:solidFill>
                  <a:schemeClr val="accent1"/>
                </a:solidFill>
              </a:rPr>
              <a:t>Bugwood.org</a:t>
            </a:r>
            <a:endParaRPr lang="en-US" sz="900" dirty="0">
              <a:solidFill>
                <a:schemeClr val="accent1"/>
              </a:solidFill>
            </a:endParaRPr>
          </a:p>
        </p:txBody>
      </p:sp>
    </p:spTree>
    <p:extLst>
      <p:ext uri="{BB962C8B-B14F-4D97-AF65-F5344CB8AC3E}">
        <p14:creationId xmlns:p14="http://schemas.microsoft.com/office/powerpoint/2010/main" val="5296554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2" name="Title 1"/>
          <p:cNvSpPr>
            <a:spLocks noGrp="1"/>
          </p:cNvSpPr>
          <p:nvPr>
            <p:ph type="title" idx="4294967295"/>
          </p:nvPr>
        </p:nvSpPr>
        <p:spPr>
          <a:xfrm>
            <a:off x="0" y="274638"/>
            <a:ext cx="9144000" cy="1116012"/>
          </a:xfrm>
        </p:spPr>
        <p:txBody>
          <a:bodyPr>
            <a:normAutofit/>
          </a:bodyPr>
          <a:lstStyle/>
          <a:p>
            <a:r>
              <a:rPr lang="en-US" sz="2800" dirty="0" smtClean="0"/>
              <a:t>Recognize the native </a:t>
            </a:r>
            <a:r>
              <a:rPr lang="en-US" sz="2800" dirty="0" err="1" smtClean="0"/>
              <a:t>twolined</a:t>
            </a:r>
            <a:r>
              <a:rPr lang="en-US" sz="2800" dirty="0" smtClean="0"/>
              <a:t> chestnut borer</a:t>
            </a:r>
            <a:endParaRPr lang="en-US" sz="2800" dirty="0"/>
          </a:p>
        </p:txBody>
      </p:sp>
      <p:sp>
        <p:nvSpPr>
          <p:cNvPr id="5" name="Rectangle 4"/>
          <p:cNvSpPr/>
          <p:nvPr/>
        </p:nvSpPr>
        <p:spPr>
          <a:xfrm rot="16200000">
            <a:off x="7428384" y="5066184"/>
            <a:ext cx="3200400" cy="230832"/>
          </a:xfrm>
          <a:prstGeom prst="rect">
            <a:avLst/>
          </a:prstGeom>
        </p:spPr>
        <p:txBody>
          <a:bodyPr wrap="square">
            <a:spAutoFit/>
          </a:bodyPr>
          <a:lstStyle/>
          <a:p>
            <a:r>
              <a:rPr lang="en-US" sz="900" dirty="0" smtClean="0">
                <a:solidFill>
                  <a:schemeClr val="accent1"/>
                </a:solidFill>
              </a:rPr>
              <a:t>Photos: © Kent </a:t>
            </a:r>
            <a:r>
              <a:rPr lang="en-US" sz="900" dirty="0">
                <a:solidFill>
                  <a:schemeClr val="accent1"/>
                </a:solidFill>
              </a:rPr>
              <a:t>Loeffler, Cornell </a:t>
            </a:r>
            <a:r>
              <a:rPr lang="en-US" sz="900" dirty="0" smtClean="0">
                <a:solidFill>
                  <a:schemeClr val="accent1"/>
                </a:solidFill>
              </a:rPr>
              <a:t>University</a:t>
            </a:r>
            <a:endParaRPr lang="en-US" sz="900" dirty="0">
              <a:solidFill>
                <a:schemeClr val="accent1"/>
              </a:solidFill>
            </a:endParaRPr>
          </a:p>
        </p:txBody>
      </p:sp>
    </p:spTree>
    <p:extLst>
      <p:ext uri="{BB962C8B-B14F-4D97-AF65-F5344CB8AC3E}">
        <p14:creationId xmlns:p14="http://schemas.microsoft.com/office/powerpoint/2010/main" val="831557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2883" cy="6858000"/>
          </a:xfrm>
          <a:prstGeom prst="rect">
            <a:avLst/>
          </a:prstGeom>
        </p:spPr>
      </p:pic>
      <p:sp>
        <p:nvSpPr>
          <p:cNvPr id="5" name="Title 4"/>
          <p:cNvSpPr>
            <a:spLocks noGrp="1"/>
          </p:cNvSpPr>
          <p:nvPr>
            <p:ph type="title" idx="4294967295"/>
          </p:nvPr>
        </p:nvSpPr>
        <p:spPr>
          <a:xfrm>
            <a:off x="685800" y="274638"/>
            <a:ext cx="8001000" cy="1116139"/>
          </a:xfrm>
        </p:spPr>
        <p:txBody>
          <a:bodyPr/>
          <a:lstStyle/>
          <a:p>
            <a:pPr algn="l"/>
            <a:r>
              <a:rPr lang="en-US" dirty="0" smtClean="0">
                <a:solidFill>
                  <a:schemeClr val="tx2"/>
                </a:solidFill>
              </a:rPr>
              <a:t>Larvae</a:t>
            </a:r>
            <a:endParaRPr lang="en-US" dirty="0">
              <a:solidFill>
                <a:schemeClr val="tx2"/>
              </a:solidFill>
            </a:endParaRPr>
          </a:p>
        </p:txBody>
      </p:sp>
      <p:sp>
        <p:nvSpPr>
          <p:cNvPr id="4" name="Rectangle 3"/>
          <p:cNvSpPr/>
          <p:nvPr/>
        </p:nvSpPr>
        <p:spPr>
          <a:xfrm rot="16200000">
            <a:off x="6534896" y="4266084"/>
            <a:ext cx="4953000" cy="230832"/>
          </a:xfrm>
          <a:prstGeom prst="rect">
            <a:avLst/>
          </a:prstGeom>
        </p:spPr>
        <p:txBody>
          <a:bodyPr wrap="square">
            <a:spAutoFit/>
          </a:bodyPr>
          <a:lstStyle/>
          <a:p>
            <a:r>
              <a:rPr lang="en-US" sz="900" dirty="0" smtClean="0">
                <a:solidFill>
                  <a:schemeClr val="bg1"/>
                </a:solidFill>
              </a:rPr>
              <a:t>Photo</a:t>
            </a:r>
            <a:r>
              <a:rPr lang="en-US" sz="900" dirty="0">
                <a:solidFill>
                  <a:schemeClr val="bg1"/>
                </a:solidFill>
              </a:rPr>
              <a:t>: </a:t>
            </a:r>
            <a:r>
              <a:rPr lang="en-US" sz="900" dirty="0" smtClean="0">
                <a:solidFill>
                  <a:schemeClr val="bg1"/>
                </a:solidFill>
              </a:rPr>
              <a:t>© </a:t>
            </a:r>
            <a:r>
              <a:rPr lang="en-US" sz="900" dirty="0" err="1">
                <a:solidFill>
                  <a:schemeClr val="bg1"/>
                </a:solidFill>
              </a:rPr>
              <a:t>Gyorgy</a:t>
            </a:r>
            <a:r>
              <a:rPr lang="en-US" sz="900" dirty="0">
                <a:solidFill>
                  <a:schemeClr val="bg1"/>
                </a:solidFill>
              </a:rPr>
              <a:t> </a:t>
            </a:r>
            <a:r>
              <a:rPr lang="en-US" sz="900" dirty="0" err="1">
                <a:solidFill>
                  <a:schemeClr val="bg1"/>
                </a:solidFill>
              </a:rPr>
              <a:t>Csoka</a:t>
            </a:r>
            <a:r>
              <a:rPr lang="en-US" sz="900" dirty="0">
                <a:solidFill>
                  <a:schemeClr val="bg1"/>
                </a:solidFill>
              </a:rPr>
              <a:t>, Hungary Forest Research Institute, </a:t>
            </a:r>
            <a:r>
              <a:rPr lang="en-US" sz="900" dirty="0" smtClean="0">
                <a:solidFill>
                  <a:schemeClr val="bg1"/>
                </a:solidFill>
              </a:rPr>
              <a:t>Bugwood.org </a:t>
            </a:r>
            <a:endParaRPr lang="en-US" sz="900" dirty="0">
              <a:solidFill>
                <a:schemeClr val="bg1"/>
              </a:solidFill>
              <a:effectLst/>
            </a:endParaRPr>
          </a:p>
        </p:txBody>
      </p:sp>
    </p:spTree>
    <p:extLst>
      <p:ext uri="{BB962C8B-B14F-4D97-AF65-F5344CB8AC3E}">
        <p14:creationId xmlns:p14="http://schemas.microsoft.com/office/powerpoint/2010/main" val="40486146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4038600" cy="1116139"/>
          </a:xfrm>
        </p:spPr>
        <p:txBody>
          <a:bodyPr>
            <a:normAutofit fontScale="90000"/>
          </a:bodyPr>
          <a:lstStyle/>
          <a:p>
            <a:pPr algn="l"/>
            <a:r>
              <a:rPr lang="en-US" smtClean="0"/>
              <a:t>Identification—Larvae</a:t>
            </a:r>
            <a:endParaRPr lang="en-US" dirty="0"/>
          </a:p>
        </p:txBody>
      </p:sp>
      <p:sp>
        <p:nvSpPr>
          <p:cNvPr id="10" name="Text Placeholder 9"/>
          <p:cNvSpPr>
            <a:spLocks noGrp="1"/>
          </p:cNvSpPr>
          <p:nvPr>
            <p:ph type="body" idx="1"/>
          </p:nvPr>
        </p:nvSpPr>
        <p:spPr/>
        <p:txBody>
          <a:bodyPr>
            <a:normAutofit fontScale="70000" lnSpcReduction="20000"/>
          </a:bodyPr>
          <a:lstStyle/>
          <a:p>
            <a:r>
              <a:rPr lang="en-US" smtClean="0"/>
              <a:t>For diagnostic accuracy, the following descriptions are quoted from fs.fed.us</a:t>
            </a:r>
            <a:endParaRPr lang="en-US" dirty="0"/>
          </a:p>
        </p:txBody>
      </p:sp>
      <p:sp>
        <p:nvSpPr>
          <p:cNvPr id="7" name="Content Placeholder 6"/>
          <p:cNvSpPr>
            <a:spLocks noGrp="1"/>
          </p:cNvSpPr>
          <p:nvPr>
            <p:ph sz="half" idx="2"/>
          </p:nvPr>
        </p:nvSpPr>
        <p:spPr>
          <a:xfrm>
            <a:off x="838200" y="2174875"/>
            <a:ext cx="3581400" cy="3951288"/>
          </a:xfrm>
        </p:spPr>
        <p:txBody>
          <a:bodyPr>
            <a:normAutofit fontScale="92500"/>
          </a:bodyPr>
          <a:lstStyle/>
          <a:p>
            <a:r>
              <a:rPr lang="en-US" smtClean="0"/>
              <a:t>The mature larvae are legless grubs, 25–43 mm long [approx. 1 in to 1 </a:t>
            </a:r>
            <a:r>
              <a:rPr lang="en-US" baseline="30000" smtClean="0"/>
              <a:t>11</a:t>
            </a:r>
            <a:r>
              <a:rPr lang="en-US" smtClean="0"/>
              <a:t>⁄</a:t>
            </a:r>
            <a:r>
              <a:rPr lang="en-US" baseline="-25000" smtClean="0"/>
              <a:t>16 </a:t>
            </a:r>
            <a:r>
              <a:rPr lang="en-US" smtClean="0"/>
              <a:t>in] when mature and creamy white in color. </a:t>
            </a:r>
          </a:p>
          <a:p>
            <a:r>
              <a:rPr lang="en-US" smtClean="0"/>
              <a:t>The first thoracic segment is wider than the other body segments. </a:t>
            </a:r>
          </a:p>
          <a:p>
            <a:r>
              <a:rPr lang="en-US" smtClean="0"/>
              <a:t>Two hornlike projections are found on the last abdominal segment.</a:t>
            </a:r>
            <a:endParaRPr lang="en-US" dirty="0"/>
          </a:p>
        </p:txBody>
      </p:sp>
      <p:sp>
        <p:nvSpPr>
          <p:cNvPr id="3" name="Text Placeholder 2"/>
          <p:cNvSpPr>
            <a:spLocks noGrp="1"/>
          </p:cNvSpPr>
          <p:nvPr>
            <p:ph type="body" sz="quarter" idx="3"/>
          </p:nvPr>
        </p:nvSpPr>
        <p:spPr/>
        <p:txBody>
          <a:bodyPr/>
          <a:lstStyle/>
          <a:p>
            <a:endParaRPr lang="en-US" dirty="0"/>
          </a:p>
        </p:txBody>
      </p:sp>
      <p:pic>
        <p:nvPicPr>
          <p:cNvPr id="4" name="Content Placeholder 3"/>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t="9903" r="14414"/>
          <a:stretch/>
        </p:blipFill>
        <p:spPr>
          <a:xfrm>
            <a:off x="4572000" y="0"/>
            <a:ext cx="4572000" cy="3208666"/>
          </a:xfrm>
        </p:spPr>
      </p:pic>
      <p:pic>
        <p:nvPicPr>
          <p:cNvPr id="11"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r="4778"/>
          <a:stretch/>
        </p:blipFill>
        <p:spPr>
          <a:xfrm>
            <a:off x="4572001" y="3387014"/>
            <a:ext cx="4572000" cy="3200400"/>
          </a:xfrm>
          <a:prstGeom prst="rect">
            <a:avLst/>
          </a:prstGeom>
        </p:spPr>
      </p:pic>
      <p:sp>
        <p:nvSpPr>
          <p:cNvPr id="5" name="Rectangle 4"/>
          <p:cNvSpPr/>
          <p:nvPr/>
        </p:nvSpPr>
        <p:spPr>
          <a:xfrm rot="16200000">
            <a:off x="7880866" y="1872734"/>
            <a:ext cx="2286000" cy="369332"/>
          </a:xfrm>
          <a:prstGeom prst="rect">
            <a:avLst/>
          </a:prstGeom>
        </p:spPr>
        <p:txBody>
          <a:bodyPr wrap="square">
            <a:spAutoFit/>
          </a:bodyPr>
          <a:lstStyle/>
          <a:p>
            <a:r>
              <a:rPr lang="en-US" sz="900" dirty="0" smtClean="0">
                <a:solidFill>
                  <a:schemeClr val="bg1"/>
                </a:solidFill>
              </a:rPr>
              <a:t>Photo: </a:t>
            </a:r>
            <a:r>
              <a:rPr lang="en-US" sz="900" dirty="0">
                <a:solidFill>
                  <a:schemeClr val="bg1"/>
                </a:solidFill>
              </a:rPr>
              <a:t>© V. </a:t>
            </a:r>
            <a:r>
              <a:rPr lang="en-US" sz="900" dirty="0" err="1">
                <a:solidFill>
                  <a:schemeClr val="bg1"/>
                </a:solidFill>
              </a:rPr>
              <a:t>Meshkova</a:t>
            </a:r>
            <a:r>
              <a:rPr lang="en-US" sz="900" dirty="0">
                <a:solidFill>
                  <a:schemeClr val="bg1"/>
                </a:solidFill>
              </a:rPr>
              <a:t>, Ukrainian Research Institute of Forestry and Forest Melioration </a:t>
            </a:r>
          </a:p>
        </p:txBody>
      </p:sp>
      <p:sp>
        <p:nvSpPr>
          <p:cNvPr id="8" name="Rectangle 7"/>
          <p:cNvSpPr/>
          <p:nvPr/>
        </p:nvSpPr>
        <p:spPr>
          <a:xfrm rot="16200000">
            <a:off x="7869823" y="5313236"/>
            <a:ext cx="2209801" cy="338554"/>
          </a:xfrm>
          <a:prstGeom prst="rect">
            <a:avLst/>
          </a:prstGeom>
        </p:spPr>
        <p:txBody>
          <a:bodyPr wrap="square">
            <a:spAutoFit/>
          </a:bodyPr>
          <a:lstStyle/>
          <a:p>
            <a:r>
              <a:rPr lang="en-US" sz="800" dirty="0">
                <a:solidFill>
                  <a:schemeClr val="bg1"/>
                </a:solidFill>
              </a:rPr>
              <a:t>Photo: © </a:t>
            </a:r>
            <a:r>
              <a:rPr lang="en-US" sz="800" dirty="0" smtClean="0">
                <a:solidFill>
                  <a:schemeClr val="bg1"/>
                </a:solidFill>
              </a:rPr>
              <a:t>G. </a:t>
            </a:r>
            <a:r>
              <a:rPr lang="en-US" sz="800" dirty="0" err="1">
                <a:solidFill>
                  <a:schemeClr val="bg1"/>
                </a:solidFill>
              </a:rPr>
              <a:t>Csoka</a:t>
            </a:r>
            <a:r>
              <a:rPr lang="en-US" sz="800" dirty="0">
                <a:solidFill>
                  <a:schemeClr val="bg1"/>
                </a:solidFill>
              </a:rPr>
              <a:t>, Hungary Forest Research </a:t>
            </a:r>
            <a:r>
              <a:rPr lang="en-US" sz="800" dirty="0" smtClean="0">
                <a:solidFill>
                  <a:schemeClr val="bg1"/>
                </a:solidFill>
              </a:rPr>
              <a:t>Institute, Bugwood.org</a:t>
            </a:r>
            <a:endParaRPr lang="en-US" sz="800" dirty="0">
              <a:solidFill>
                <a:schemeClr val="bg1"/>
              </a:solidFill>
              <a:effectLst/>
            </a:endParaRPr>
          </a:p>
        </p:txBody>
      </p:sp>
    </p:spTree>
    <p:extLst>
      <p:ext uri="{BB962C8B-B14F-4D97-AF65-F5344CB8AC3E}">
        <p14:creationId xmlns:p14="http://schemas.microsoft.com/office/powerpoint/2010/main" val="18869501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6858000"/>
          </a:xfrm>
        </p:spPr>
      </p:pic>
      <p:pic>
        <p:nvPicPr>
          <p:cNvPr id="11" name="Content Placehold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12" name="Title 4"/>
          <p:cNvSpPr>
            <a:spLocks noGrp="1"/>
          </p:cNvSpPr>
          <p:nvPr>
            <p:ph type="title"/>
          </p:nvPr>
        </p:nvSpPr>
        <p:spPr>
          <a:xfrm>
            <a:off x="685800" y="274638"/>
            <a:ext cx="8001000" cy="1116139"/>
          </a:xfrm>
        </p:spPr>
        <p:txBody>
          <a:bodyPr/>
          <a:lstStyle/>
          <a:p>
            <a:pPr algn="l"/>
            <a:r>
              <a:rPr lang="en-US" dirty="0" smtClean="0">
                <a:solidFill>
                  <a:schemeClr val="bg1"/>
                </a:solidFill>
              </a:rPr>
              <a:t>Larvae</a:t>
            </a:r>
            <a:endParaRPr lang="en-US" dirty="0">
              <a:solidFill>
                <a:schemeClr val="bg1"/>
              </a:solidFill>
            </a:endParaRPr>
          </a:p>
        </p:txBody>
      </p:sp>
      <p:sp>
        <p:nvSpPr>
          <p:cNvPr id="13" name="Rectangle 12"/>
          <p:cNvSpPr/>
          <p:nvPr/>
        </p:nvSpPr>
        <p:spPr>
          <a:xfrm rot="16200000">
            <a:off x="6254405" y="3954163"/>
            <a:ext cx="5548357" cy="230832"/>
          </a:xfrm>
          <a:prstGeom prst="rect">
            <a:avLst/>
          </a:prstGeom>
        </p:spPr>
        <p:txBody>
          <a:bodyPr wrap="square">
            <a:spAutoFit/>
          </a:bodyPr>
          <a:lstStyle/>
          <a:p>
            <a:r>
              <a:rPr lang="en-US" sz="900" dirty="0" smtClean="0">
                <a:solidFill>
                  <a:schemeClr val="bg1"/>
                </a:solidFill>
              </a:rPr>
              <a:t>Photos: © </a:t>
            </a:r>
            <a:r>
              <a:rPr lang="fr-FR" sz="900" dirty="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r>
              <a:rPr lang="en-US" sz="900" dirty="0" smtClean="0">
                <a:solidFill>
                  <a:schemeClr val="bg1"/>
                </a:solidFill>
              </a:rPr>
              <a:t> </a:t>
            </a:r>
            <a:endParaRPr lang="en-US" sz="900" dirty="0">
              <a:solidFill>
                <a:schemeClr val="bg1"/>
              </a:solidFill>
              <a:effectLst/>
            </a:endParaRPr>
          </a:p>
        </p:txBody>
      </p:sp>
    </p:spTree>
    <p:extLst>
      <p:ext uri="{BB962C8B-B14F-4D97-AF65-F5344CB8AC3E}">
        <p14:creationId xmlns:p14="http://schemas.microsoft.com/office/powerpoint/2010/main" val="599239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12" name="Title 4"/>
          <p:cNvSpPr>
            <a:spLocks noGrp="1"/>
          </p:cNvSpPr>
          <p:nvPr>
            <p:ph type="title" idx="4294967295"/>
          </p:nvPr>
        </p:nvSpPr>
        <p:spPr>
          <a:xfrm>
            <a:off x="685800" y="533400"/>
            <a:ext cx="8458200" cy="1116012"/>
          </a:xfrm>
        </p:spPr>
        <p:txBody>
          <a:bodyPr/>
          <a:lstStyle/>
          <a:p>
            <a:pPr algn="l"/>
            <a:r>
              <a:rPr lang="en-US" dirty="0" smtClean="0">
                <a:solidFill>
                  <a:schemeClr val="bg1"/>
                </a:solidFill>
              </a:rPr>
              <a:t>Larvae</a:t>
            </a:r>
            <a:endParaRPr lang="en-US" dirty="0">
              <a:solidFill>
                <a:schemeClr val="bg1"/>
              </a:solidFill>
            </a:endParaRPr>
          </a:p>
        </p:txBody>
      </p:sp>
      <p:sp>
        <p:nvSpPr>
          <p:cNvPr id="7" name="Rectangle 6"/>
          <p:cNvSpPr/>
          <p:nvPr/>
        </p:nvSpPr>
        <p:spPr>
          <a:xfrm rot="16200000">
            <a:off x="6254405" y="3954163"/>
            <a:ext cx="5548357" cy="230832"/>
          </a:xfrm>
          <a:prstGeom prst="rect">
            <a:avLst/>
          </a:prstGeom>
        </p:spPr>
        <p:txBody>
          <a:bodyPr wrap="square">
            <a:spAutoFit/>
          </a:bodyPr>
          <a:lstStyle/>
          <a:p>
            <a:r>
              <a:rPr lang="en-US" sz="900" dirty="0" smtClean="0">
                <a:solidFill>
                  <a:schemeClr val="bg1"/>
                </a:solidFill>
              </a:rPr>
              <a:t>Photo: © </a:t>
            </a:r>
            <a:r>
              <a:rPr lang="fr-FR" sz="900" dirty="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r>
              <a:rPr lang="en-US" sz="900" dirty="0" smtClean="0">
                <a:solidFill>
                  <a:schemeClr val="bg1"/>
                </a:solidFill>
              </a:rPr>
              <a:t> </a:t>
            </a:r>
            <a:endParaRPr lang="en-US" sz="900" dirty="0">
              <a:solidFill>
                <a:schemeClr val="bg1"/>
              </a:solidFill>
              <a:effectLst/>
            </a:endParaRPr>
          </a:p>
        </p:txBody>
      </p:sp>
    </p:spTree>
    <p:extLst>
      <p:ext uri="{BB962C8B-B14F-4D97-AF65-F5344CB8AC3E}">
        <p14:creationId xmlns:p14="http://schemas.microsoft.com/office/powerpoint/2010/main" val="2529751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263" r="5848"/>
          <a:stretch/>
        </p:blipFill>
        <p:spPr>
          <a:xfrm rot="10800000" flipV="1">
            <a:off x="-1" y="4011"/>
            <a:ext cx="9144000" cy="6858000"/>
          </a:xfrm>
        </p:spPr>
      </p:pic>
      <p:sp>
        <p:nvSpPr>
          <p:cNvPr id="13" name="Rectangle 12"/>
          <p:cNvSpPr/>
          <p:nvPr/>
        </p:nvSpPr>
        <p:spPr>
          <a:xfrm>
            <a:off x="685800" y="4011"/>
            <a:ext cx="3657600" cy="4491789"/>
          </a:xfrm>
          <a:prstGeom prst="rect">
            <a:avLst/>
          </a:prstGeom>
          <a:solidFill>
            <a:srgbClr val="EEEC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273050"/>
            <a:ext cx="3505200" cy="1162050"/>
          </a:xfrm>
        </p:spPr>
        <p:txBody>
          <a:bodyPr>
            <a:normAutofit fontScale="90000"/>
          </a:bodyPr>
          <a:lstStyle/>
          <a:p>
            <a:pPr algn="l"/>
            <a:r>
              <a:rPr lang="en-US" dirty="0">
                <a:solidFill>
                  <a:schemeClr val="bg1"/>
                </a:solidFill>
              </a:rPr>
              <a:t>Identification—Pupae</a:t>
            </a:r>
          </a:p>
        </p:txBody>
      </p:sp>
      <p:sp>
        <p:nvSpPr>
          <p:cNvPr id="10" name="Text Placeholder 9"/>
          <p:cNvSpPr>
            <a:spLocks noGrp="1"/>
          </p:cNvSpPr>
          <p:nvPr>
            <p:ph type="body" sz="half" idx="2"/>
          </p:nvPr>
        </p:nvSpPr>
        <p:spPr/>
        <p:txBody>
          <a:bodyPr>
            <a:normAutofit/>
          </a:bodyPr>
          <a:lstStyle/>
          <a:p>
            <a:r>
              <a:rPr lang="en-US" sz="1600" b="1" dirty="0" smtClean="0">
                <a:solidFill>
                  <a:schemeClr val="bg1"/>
                </a:solidFill>
              </a:rPr>
              <a:t>For diagnostic accuracy, the following descriptions are quoted from fs.fed.us</a:t>
            </a:r>
          </a:p>
          <a:p>
            <a:pPr marL="342900" indent="-342900">
              <a:buFont typeface="Arial" panose="020B0604020202020204" pitchFamily="34" charset="0"/>
              <a:buChar char="•"/>
            </a:pPr>
            <a:r>
              <a:rPr lang="en-US" sz="2400" dirty="0">
                <a:solidFill>
                  <a:schemeClr val="bg1"/>
                </a:solidFill>
              </a:rPr>
              <a:t>White</a:t>
            </a:r>
          </a:p>
          <a:p>
            <a:pPr marL="342900" indent="-342900">
              <a:buFont typeface="Arial" panose="020B0604020202020204" pitchFamily="34" charset="0"/>
              <a:buChar char="•"/>
            </a:pPr>
            <a:r>
              <a:rPr lang="en-US" sz="2400" dirty="0">
                <a:solidFill>
                  <a:schemeClr val="bg1"/>
                </a:solidFill>
              </a:rPr>
              <a:t>Found in individual chambers within the bark</a:t>
            </a:r>
          </a:p>
          <a:p>
            <a:endParaRPr lang="en-US" dirty="0"/>
          </a:p>
        </p:txBody>
      </p:sp>
      <p:sp>
        <p:nvSpPr>
          <p:cNvPr id="7" name="Rectangle 6"/>
          <p:cNvSpPr/>
          <p:nvPr/>
        </p:nvSpPr>
        <p:spPr>
          <a:xfrm rot="16200000">
            <a:off x="6254405" y="3954163"/>
            <a:ext cx="5548357" cy="230832"/>
          </a:xfrm>
          <a:prstGeom prst="rect">
            <a:avLst/>
          </a:prstGeom>
        </p:spPr>
        <p:txBody>
          <a:bodyPr wrap="square">
            <a:spAutoFit/>
          </a:bodyPr>
          <a:lstStyle/>
          <a:p>
            <a:r>
              <a:rPr lang="en-US" sz="900" dirty="0" smtClean="0">
                <a:solidFill>
                  <a:schemeClr val="bg1"/>
                </a:solidFill>
              </a:rPr>
              <a:t>Photo: © </a:t>
            </a:r>
            <a:r>
              <a:rPr lang="fr-FR" sz="900" dirty="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r>
              <a:rPr lang="en-US" sz="900" dirty="0" smtClean="0">
                <a:solidFill>
                  <a:schemeClr val="bg1"/>
                </a:solidFill>
              </a:rPr>
              <a:t> </a:t>
            </a:r>
            <a:endParaRPr lang="en-US" sz="900" dirty="0">
              <a:solidFill>
                <a:schemeClr val="bg1"/>
              </a:solidFill>
              <a:effectLst/>
            </a:endParaRPr>
          </a:p>
        </p:txBody>
      </p:sp>
    </p:spTree>
    <p:extLst>
      <p:ext uri="{BB962C8B-B14F-4D97-AF65-F5344CB8AC3E}">
        <p14:creationId xmlns:p14="http://schemas.microsoft.com/office/powerpoint/2010/main" val="1673127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Hosts</a:t>
            </a:r>
            <a:endParaRPr lang="en-US" dirty="0"/>
          </a:p>
        </p:txBody>
      </p:sp>
      <p:sp>
        <p:nvSpPr>
          <p:cNvPr id="2" name="Text Placeholder 1"/>
          <p:cNvSpPr>
            <a:spLocks noGrp="1"/>
          </p:cNvSpPr>
          <p:nvPr>
            <p:ph type="body" sz="half" idx="2"/>
          </p:nvPr>
        </p:nvSpPr>
        <p:spPr>
          <a:xfrm>
            <a:off x="838200" y="1435101"/>
            <a:ext cx="2667000" cy="4584700"/>
          </a:xfrm>
        </p:spPr>
        <p:txBody>
          <a:bodyPr>
            <a:normAutofit fontScale="92500" lnSpcReduction="10000"/>
          </a:bodyPr>
          <a:lstStyle/>
          <a:p>
            <a:pPr marL="342900" indent="-342900">
              <a:buFont typeface="Arial" panose="020B0604020202020204" pitchFamily="34" charset="0"/>
              <a:buChar char="•"/>
            </a:pPr>
            <a:r>
              <a:rPr lang="en-US" smtClean="0"/>
              <a:t>Oak (</a:t>
            </a:r>
            <a:r>
              <a:rPr lang="en-US" i="1" smtClean="0"/>
              <a:t>Quercus</a:t>
            </a:r>
            <a:r>
              <a:rPr lang="en-US" smtClean="0"/>
              <a:t>) is the main host</a:t>
            </a:r>
          </a:p>
          <a:p>
            <a:pPr marL="342900" indent="-342900">
              <a:buFont typeface="Arial" panose="020B0604020202020204" pitchFamily="34" charset="0"/>
              <a:buChar char="•"/>
            </a:pPr>
            <a:r>
              <a:rPr lang="en-US" smtClean="0"/>
              <a:t>Within their native range they rarely infest northern red oak, </a:t>
            </a:r>
            <a:r>
              <a:rPr lang="en-US" i="1" smtClean="0"/>
              <a:t>Quercus rubra</a:t>
            </a:r>
            <a:r>
              <a:rPr lang="en-US" smtClean="0"/>
              <a:t> </a:t>
            </a:r>
          </a:p>
          <a:p>
            <a:pPr marL="342900" indent="-342900">
              <a:buFont typeface="Arial" panose="020B0604020202020204" pitchFamily="34" charset="0"/>
              <a:buChar char="•"/>
            </a:pPr>
            <a:endParaRPr lang="en-US" smtClean="0"/>
          </a:p>
          <a:p>
            <a:pPr marL="342900" indent="-342900">
              <a:buFont typeface="Arial" panose="020B0604020202020204" pitchFamily="34" charset="0"/>
              <a:buChar char="•"/>
            </a:pPr>
            <a:r>
              <a:rPr lang="en-US" smtClean="0"/>
              <a:t>European chestnut and European beech are also susceptible</a:t>
            </a:r>
          </a:p>
          <a:p>
            <a:endParaRPr lang="en-US" smtClean="0"/>
          </a:p>
          <a:p>
            <a:pPr marL="342900" indent="-342900">
              <a:buFont typeface="Arial" panose="020B0604020202020204" pitchFamily="34" charset="0"/>
              <a:buChar char="•"/>
            </a:pPr>
            <a:r>
              <a:rPr lang="en-US" smtClean="0"/>
              <a:t>These host trees are subject to attack by the native twolined chestnut borer</a:t>
            </a:r>
            <a:endParaRPr lang="en-US" dirty="0"/>
          </a:p>
        </p:txBody>
      </p:sp>
      <p:sp>
        <p:nvSpPr>
          <p:cNvPr id="8" name="Rectangle 7"/>
          <p:cNvSpPr/>
          <p:nvPr/>
        </p:nvSpPr>
        <p:spPr>
          <a:xfrm>
            <a:off x="5638800" y="5029200"/>
            <a:ext cx="3200400" cy="369332"/>
          </a:xfrm>
          <a:prstGeom prst="rect">
            <a:avLst/>
          </a:prstGeom>
        </p:spPr>
        <p:txBody>
          <a:bodyPr wrap="square">
            <a:spAutoFit/>
          </a:bodyPr>
          <a:lstStyle/>
          <a:p>
            <a:pPr algn="r"/>
            <a:r>
              <a:rPr lang="en-US" sz="900" dirty="0">
                <a:solidFill>
                  <a:schemeClr val="accent1"/>
                </a:solidFill>
              </a:rPr>
              <a:t>Photo</a:t>
            </a:r>
            <a:r>
              <a:rPr lang="en-US" sz="900" dirty="0" smtClean="0">
                <a:solidFill>
                  <a:schemeClr val="accent1"/>
                </a:solidFill>
              </a:rPr>
              <a:t>: </a:t>
            </a:r>
            <a:r>
              <a:rPr lang="en-US" sz="900" dirty="0">
                <a:solidFill>
                  <a:schemeClr val="accent1"/>
                </a:solidFill>
              </a:rPr>
              <a:t>© </a:t>
            </a:r>
            <a:r>
              <a:rPr lang="en-US" sz="900" dirty="0" smtClean="0">
                <a:solidFill>
                  <a:schemeClr val="accent1"/>
                </a:solidFill>
              </a:rPr>
              <a:t>Leif </a:t>
            </a:r>
            <a:r>
              <a:rPr lang="en-US" sz="900" dirty="0">
                <a:solidFill>
                  <a:schemeClr val="accent1"/>
                </a:solidFill>
              </a:rPr>
              <a:t>Knutsen, wikimedia commons</a:t>
            </a:r>
          </a:p>
          <a:p>
            <a:endParaRPr lang="en-US" sz="900" dirty="0">
              <a:solidFill>
                <a:schemeClr val="accent1"/>
              </a:solidFill>
              <a:effectLst/>
            </a:endParaRPr>
          </a:p>
        </p:txBody>
      </p:sp>
      <p:pic>
        <p:nvPicPr>
          <p:cNvPr id="9" name="Content Placeholder 6"/>
          <p:cNvPicPr>
            <a:picLocks noGrp="1" noChangeAspect="1"/>
          </p:cNvPicPr>
          <p:nvPr>
            <p:ph sz="quarter" idx="4294967295"/>
          </p:nvPr>
        </p:nvPicPr>
        <p:blipFill rotWithShape="1">
          <a:blip r:embed="rId3" cstate="print">
            <a:extLst>
              <a:ext uri="{28A0092B-C50C-407E-A947-70E740481C1C}">
                <a14:useLocalDpi xmlns:a14="http://schemas.microsoft.com/office/drawing/2010/main" val="0"/>
              </a:ext>
            </a:extLst>
          </a:blip>
          <a:srcRect r="5994"/>
          <a:stretch/>
        </p:blipFill>
        <p:spPr>
          <a:xfrm>
            <a:off x="3685674" y="1295400"/>
            <a:ext cx="5157537" cy="3648075"/>
          </a:xfrm>
          <a:prstGeom prst="rect">
            <a:avLst/>
          </a:prstGeom>
          <a:noFill/>
          <a:ln>
            <a:noFill/>
          </a:ln>
        </p:spPr>
      </p:pic>
    </p:spTree>
    <p:extLst>
      <p:ext uri="{BB962C8B-B14F-4D97-AF65-F5344CB8AC3E}">
        <p14:creationId xmlns:p14="http://schemas.microsoft.com/office/powerpoint/2010/main" val="41618841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Agrilus biguttatus</a:t>
            </a:r>
            <a:endParaRPr lang="en-US" i="1" dirty="0"/>
          </a:p>
        </p:txBody>
      </p:sp>
      <p:sp>
        <p:nvSpPr>
          <p:cNvPr id="3" name="Content Placeholder 2"/>
          <p:cNvSpPr>
            <a:spLocks noGrp="1"/>
          </p:cNvSpPr>
          <p:nvPr>
            <p:ph idx="1"/>
          </p:nvPr>
        </p:nvSpPr>
        <p:spPr>
          <a:xfrm>
            <a:off x="838200" y="1600201"/>
            <a:ext cx="4572000" cy="4419600"/>
          </a:xfrm>
        </p:spPr>
        <p:txBody>
          <a:bodyPr>
            <a:normAutofit/>
          </a:bodyPr>
          <a:lstStyle/>
          <a:p>
            <a:r>
              <a:rPr lang="en-US" sz="4000" dirty="0" smtClean="0"/>
              <a:t>Background</a:t>
            </a:r>
          </a:p>
          <a:p>
            <a:r>
              <a:rPr lang="en-US" sz="4000" dirty="0" smtClean="0"/>
              <a:t>Impact</a:t>
            </a:r>
          </a:p>
          <a:p>
            <a:r>
              <a:rPr lang="en-US" sz="4000" dirty="0" smtClean="0"/>
              <a:t>Pathways</a:t>
            </a:r>
          </a:p>
          <a:p>
            <a:r>
              <a:rPr lang="en-US" sz="4000" dirty="0" smtClean="0"/>
              <a:t>Insect biology and identification</a:t>
            </a:r>
            <a:endParaRPr lang="en-US" sz="4000" dirty="0"/>
          </a:p>
          <a:p>
            <a:endParaRPr lang="en-US" dirty="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5524150" y="1600200"/>
            <a:ext cx="2439099" cy="4419600"/>
          </a:xfrm>
          <a:prstGeom prst="rect">
            <a:avLst/>
          </a:prstGeom>
        </p:spPr>
      </p:pic>
      <p:sp>
        <p:nvSpPr>
          <p:cNvPr id="6" name="Rectangle 5"/>
          <p:cNvSpPr/>
          <p:nvPr/>
        </p:nvSpPr>
        <p:spPr>
          <a:xfrm rot="16200000">
            <a:off x="7428384" y="4304184"/>
            <a:ext cx="3200400" cy="230832"/>
          </a:xfrm>
          <a:prstGeom prst="rect">
            <a:avLst/>
          </a:prstGeom>
        </p:spPr>
        <p:txBody>
          <a:bodyPr wrap="square">
            <a:spAutoFit/>
          </a:bodyPr>
          <a:lstStyle/>
          <a:p>
            <a:r>
              <a:rPr lang="en-US" sz="900" dirty="0" smtClean="0">
                <a:solidFill>
                  <a:schemeClr val="accent1"/>
                </a:solidFill>
              </a:rPr>
              <a:t>Photo: © Kent </a:t>
            </a:r>
            <a:r>
              <a:rPr lang="en-US" sz="900" dirty="0">
                <a:solidFill>
                  <a:schemeClr val="accent1"/>
                </a:solidFill>
              </a:rPr>
              <a:t>Loeffler, Cornell </a:t>
            </a:r>
            <a:r>
              <a:rPr lang="en-US" sz="900" dirty="0" smtClean="0">
                <a:solidFill>
                  <a:schemeClr val="accent1"/>
                </a:solidFill>
              </a:rPr>
              <a:t>University</a:t>
            </a:r>
            <a:endParaRPr lang="en-US" sz="900" dirty="0">
              <a:solidFill>
                <a:schemeClr val="accent1"/>
              </a:solidFill>
            </a:endParaRPr>
          </a:p>
        </p:txBody>
      </p:sp>
    </p:spTree>
    <p:extLst>
      <p:ext uri="{BB962C8B-B14F-4D97-AF65-F5344CB8AC3E}">
        <p14:creationId xmlns:p14="http://schemas.microsoft.com/office/powerpoint/2010/main" val="3242701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2" name="Title 1"/>
          <p:cNvSpPr>
            <a:spLocks noGrp="1"/>
          </p:cNvSpPr>
          <p:nvPr>
            <p:ph type="title" idx="4294967295"/>
          </p:nvPr>
        </p:nvSpPr>
        <p:spPr>
          <a:xfrm>
            <a:off x="838200" y="274638"/>
            <a:ext cx="7848600" cy="1116139"/>
          </a:xfrm>
        </p:spPr>
        <p:txBody>
          <a:bodyPr/>
          <a:lstStyle/>
          <a:p>
            <a:pPr algn="l"/>
            <a:r>
              <a:rPr lang="en-US" dirty="0" smtClean="0">
                <a:solidFill>
                  <a:schemeClr val="bg1"/>
                </a:solidFill>
              </a:rPr>
              <a:t>Signs and symptoms</a:t>
            </a:r>
            <a:endParaRPr lang="en-US" dirty="0">
              <a:solidFill>
                <a:schemeClr val="bg1"/>
              </a:solidFill>
            </a:endParaRPr>
          </a:p>
        </p:txBody>
      </p:sp>
      <p:sp>
        <p:nvSpPr>
          <p:cNvPr id="7" name="Rectangle 6"/>
          <p:cNvSpPr/>
          <p:nvPr/>
        </p:nvSpPr>
        <p:spPr>
          <a:xfrm rot="16200000">
            <a:off x="7428384" y="5142384"/>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it-IT" sz="900" dirty="0">
                <a:solidFill>
                  <a:schemeClr val="bg1"/>
                </a:solidFill>
              </a:rPr>
              <a:t>Andrea Battisti, Universita di Padova, </a:t>
            </a:r>
            <a:r>
              <a:rPr lang="it-IT" sz="900" dirty="0" smtClean="0">
                <a:solidFill>
                  <a:schemeClr val="bg1"/>
                </a:solidFill>
              </a:rPr>
              <a:t>Bugwood.org</a:t>
            </a:r>
            <a:r>
              <a:rPr lang="en-US" sz="900" dirty="0" smtClean="0">
                <a:solidFill>
                  <a:schemeClr val="bg1"/>
                </a:solidFill>
              </a:rPr>
              <a:t> </a:t>
            </a:r>
            <a:endParaRPr lang="en-US" sz="900" dirty="0">
              <a:solidFill>
                <a:schemeClr val="bg1"/>
              </a:solidFill>
              <a:effectLst/>
            </a:endParaRPr>
          </a:p>
        </p:txBody>
      </p:sp>
    </p:spTree>
    <p:extLst>
      <p:ext uri="{BB962C8B-B14F-4D97-AF65-F5344CB8AC3E}">
        <p14:creationId xmlns:p14="http://schemas.microsoft.com/office/powerpoint/2010/main" val="33121593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Symptoms</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4572000" cy="6858000"/>
          </a:xfrm>
        </p:spPr>
      </p:pic>
      <p:sp>
        <p:nvSpPr>
          <p:cNvPr id="6" name="Text Placeholder 5"/>
          <p:cNvSpPr>
            <a:spLocks noGrp="1"/>
          </p:cNvSpPr>
          <p:nvPr>
            <p:ph type="body" sz="half" idx="2"/>
          </p:nvPr>
        </p:nvSpPr>
        <p:spPr/>
        <p:txBody>
          <a:bodyPr/>
          <a:lstStyle/>
          <a:p>
            <a:pPr marL="342900" indent="-342900">
              <a:spcBef>
                <a:spcPts val="0"/>
              </a:spcBef>
              <a:buFont typeface="Arial" panose="020B0604020202020204" pitchFamily="34" charset="0"/>
              <a:buChar char="•"/>
              <a:defRPr/>
            </a:pPr>
            <a:r>
              <a:rPr lang="en-US" sz="2400" dirty="0"/>
              <a:t>Thinned crowns and tree mortality</a:t>
            </a:r>
          </a:p>
          <a:p>
            <a:pPr marL="342900" indent="-342900">
              <a:spcBef>
                <a:spcPts val="0"/>
              </a:spcBef>
              <a:buFont typeface="Arial" panose="020B0604020202020204" pitchFamily="34" charset="0"/>
              <a:buChar char="•"/>
              <a:defRPr/>
            </a:pPr>
            <a:r>
              <a:rPr lang="en-US" sz="2400" dirty="0"/>
              <a:t>Twig and branch dieback</a:t>
            </a:r>
          </a:p>
          <a:p>
            <a:pPr marL="342900" indent="-342900">
              <a:spcBef>
                <a:spcPts val="0"/>
              </a:spcBef>
              <a:buFont typeface="Arial" panose="020B0604020202020204" pitchFamily="34" charset="0"/>
              <a:buChar char="•"/>
              <a:defRPr/>
            </a:pPr>
            <a:r>
              <a:rPr lang="en-US" sz="2400" dirty="0"/>
              <a:t>Development of epicormic shoots</a:t>
            </a:r>
          </a:p>
          <a:p>
            <a:endParaRPr lang="en-US" dirty="0"/>
          </a:p>
        </p:txBody>
      </p:sp>
      <p:sp>
        <p:nvSpPr>
          <p:cNvPr id="8" name="Rectangle 7"/>
          <p:cNvSpPr/>
          <p:nvPr/>
        </p:nvSpPr>
        <p:spPr>
          <a:xfrm>
            <a:off x="228600" y="6627168"/>
            <a:ext cx="4267200" cy="230832"/>
          </a:xfrm>
          <a:prstGeom prst="rect">
            <a:avLst/>
          </a:prstGeom>
        </p:spPr>
        <p:txBody>
          <a:bodyPr wrap="square">
            <a:spAutoFit/>
          </a:bodyPr>
          <a:lstStyle/>
          <a:p>
            <a:r>
              <a:rPr lang="en-US" sz="900" dirty="0" smtClean="0">
                <a:solidFill>
                  <a:schemeClr val="bg1"/>
                </a:solidFill>
              </a:rPr>
              <a:t>Photo: © </a:t>
            </a:r>
            <a:r>
              <a:rPr lang="fr-FR" sz="900" dirty="0" smtClean="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endParaRPr lang="en-US" sz="900" dirty="0">
              <a:solidFill>
                <a:schemeClr val="bg1"/>
              </a:solidFill>
            </a:endParaRPr>
          </a:p>
        </p:txBody>
      </p:sp>
    </p:spTree>
    <p:extLst>
      <p:ext uri="{BB962C8B-B14F-4D97-AF65-F5344CB8AC3E}">
        <p14:creationId xmlns:p14="http://schemas.microsoft.com/office/powerpoint/2010/main" val="2084709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a:t>
            </a:r>
            <a:endParaRPr lang="en-US" dirty="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5240"/>
            <a:ext cx="4572000" cy="6858000"/>
          </a:xfrm>
        </p:spPr>
      </p:pic>
      <p:sp>
        <p:nvSpPr>
          <p:cNvPr id="3" name="Text Placeholder 2"/>
          <p:cNvSpPr>
            <a:spLocks noGrp="1"/>
          </p:cNvSpPr>
          <p:nvPr>
            <p:ph type="body" sz="half" idx="2"/>
          </p:nvPr>
        </p:nvSpPr>
        <p:spPr/>
        <p:txBody>
          <a:bodyPr/>
          <a:lstStyle/>
          <a:p>
            <a:pPr marL="342900" indent="-342900">
              <a:buFont typeface="Arial" panose="020B0604020202020204" pitchFamily="34" charset="0"/>
              <a:buChar char="•"/>
            </a:pPr>
            <a:r>
              <a:rPr lang="en-US" sz="2400" dirty="0" smtClean="0"/>
              <a:t>Dark cracks and discoloration of bark and cambial tissue may occur over the galleries</a:t>
            </a:r>
          </a:p>
          <a:p>
            <a:pPr marL="342900" indent="-342900">
              <a:buFont typeface="Arial" panose="020B0604020202020204" pitchFamily="34" charset="0"/>
              <a:buChar char="•"/>
            </a:pPr>
            <a:r>
              <a:rPr lang="en-US" sz="2400" dirty="0" smtClean="0"/>
              <a:t>Woodpecker activity</a:t>
            </a:r>
          </a:p>
          <a:p>
            <a:endParaRPr lang="en-US" dirty="0"/>
          </a:p>
        </p:txBody>
      </p:sp>
      <p:sp>
        <p:nvSpPr>
          <p:cNvPr id="5" name="Rectangle 4"/>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it-IT" sz="900" dirty="0">
                <a:solidFill>
                  <a:schemeClr val="bg1"/>
                </a:solidFill>
              </a:rPr>
              <a:t>Andrea Battisti, Universita di Padova, </a:t>
            </a:r>
            <a:r>
              <a:rPr lang="it-IT" sz="900" dirty="0" smtClean="0">
                <a:solidFill>
                  <a:schemeClr val="bg1"/>
                </a:solidFill>
              </a:rPr>
              <a:t>Bugwood.org</a:t>
            </a:r>
            <a:r>
              <a:rPr lang="en-US" sz="900" dirty="0" smtClean="0">
                <a:solidFill>
                  <a:schemeClr val="bg1"/>
                </a:solidFill>
              </a:rPr>
              <a:t>  </a:t>
            </a:r>
            <a:endParaRPr lang="en-US" sz="900" dirty="0">
              <a:solidFill>
                <a:schemeClr val="bg1"/>
              </a:solidFill>
            </a:endParaRPr>
          </a:p>
        </p:txBody>
      </p:sp>
    </p:spTree>
    <p:extLst>
      <p:ext uri="{BB962C8B-B14F-4D97-AF65-F5344CB8AC3E}">
        <p14:creationId xmlns:p14="http://schemas.microsoft.com/office/powerpoint/2010/main" val="15895551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Signs</a:t>
            </a:r>
            <a:endParaRPr lang="en-US" dirty="0"/>
          </a:p>
        </p:txBody>
      </p:sp>
      <p:sp>
        <p:nvSpPr>
          <p:cNvPr id="5" name="Content Placeholder 4"/>
          <p:cNvSpPr>
            <a:spLocks noGrp="1"/>
          </p:cNvSpPr>
          <p:nvPr>
            <p:ph sz="half" idx="1"/>
          </p:nvPr>
        </p:nvSpPr>
        <p:spPr>
          <a:xfrm>
            <a:off x="838200" y="1600201"/>
            <a:ext cx="3581400" cy="4419600"/>
          </a:xfrm>
        </p:spPr>
        <p:txBody>
          <a:bodyPr/>
          <a:lstStyle/>
          <a:p>
            <a:r>
              <a:rPr lang="en-US" dirty="0"/>
              <a:t>D-shaped exit holes (</a:t>
            </a:r>
            <a:r>
              <a:rPr lang="en-US" dirty="0" smtClean="0"/>
              <a:t>2.5–4 </a:t>
            </a:r>
            <a:r>
              <a:rPr lang="en-US" dirty="0"/>
              <a:t>by </a:t>
            </a:r>
            <a:r>
              <a:rPr lang="en-US" dirty="0" smtClean="0"/>
              <a:t>2–3 </a:t>
            </a:r>
            <a:r>
              <a:rPr lang="en-US" dirty="0"/>
              <a:t>mm) on the bark surface created by emerging adults</a:t>
            </a:r>
            <a:r>
              <a:rPr lang="en-US" dirty="0" smtClean="0"/>
              <a:t>.</a:t>
            </a:r>
          </a:p>
          <a:p>
            <a:r>
              <a:rPr lang="en-US" dirty="0" smtClean="0"/>
              <a:t>About the size of an emerald ash borer exit hole.</a:t>
            </a:r>
            <a:endParaRPr lang="en-US"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9620" y="304800"/>
            <a:ext cx="4572000" cy="3040380"/>
          </a:xfrm>
        </p:spPr>
      </p:pic>
      <p:pic>
        <p:nvPicPr>
          <p:cNvPr id="6" name="Content Placeholder 5"/>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4583430" y="3509009"/>
            <a:ext cx="4572000" cy="3040380"/>
          </a:xfrm>
        </p:spPr>
      </p:pic>
      <p:sp>
        <p:nvSpPr>
          <p:cNvPr id="7" name="Rectangle 6"/>
          <p:cNvSpPr/>
          <p:nvPr/>
        </p:nvSpPr>
        <p:spPr>
          <a:xfrm>
            <a:off x="5943600" y="87868"/>
            <a:ext cx="3200400" cy="369332"/>
          </a:xfrm>
          <a:prstGeom prst="rect">
            <a:avLst/>
          </a:prstGeom>
        </p:spPr>
        <p:txBody>
          <a:bodyPr wrap="square">
            <a:spAutoFit/>
          </a:bodyPr>
          <a:lstStyle/>
          <a:p>
            <a:pPr algn="r"/>
            <a:r>
              <a:rPr lang="en-US" sz="900" dirty="0" smtClean="0">
                <a:solidFill>
                  <a:schemeClr val="accent1"/>
                </a:solidFill>
              </a:rPr>
              <a:t>Photos</a:t>
            </a:r>
            <a:r>
              <a:rPr lang="en-US" sz="900" dirty="0">
                <a:solidFill>
                  <a:schemeClr val="accent1"/>
                </a:solidFill>
              </a:rPr>
              <a:t>: © Trevor and </a:t>
            </a:r>
            <a:r>
              <a:rPr lang="en-US" sz="900" dirty="0" err="1">
                <a:solidFill>
                  <a:schemeClr val="accent1"/>
                </a:solidFill>
              </a:rPr>
              <a:t>Dilys</a:t>
            </a:r>
            <a:r>
              <a:rPr lang="en-US" sz="900" dirty="0">
                <a:solidFill>
                  <a:schemeClr val="accent1"/>
                </a:solidFill>
              </a:rPr>
              <a:t> Pendleton</a:t>
            </a:r>
          </a:p>
          <a:p>
            <a:pPr algn="r"/>
            <a:endParaRPr lang="en-US" sz="900" dirty="0">
              <a:solidFill>
                <a:schemeClr val="accent1"/>
              </a:solidFill>
              <a:effectLst/>
            </a:endParaRPr>
          </a:p>
        </p:txBody>
      </p:sp>
    </p:spTree>
    <p:extLst>
      <p:ext uri="{BB962C8B-B14F-4D97-AF65-F5344CB8AC3E}">
        <p14:creationId xmlns:p14="http://schemas.microsoft.com/office/powerpoint/2010/main" val="4248696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Signs</a:t>
            </a:r>
            <a:endParaRPr lang="en-US" dirty="0"/>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926" r="9442"/>
          <a:stretch/>
        </p:blipFill>
        <p:spPr>
          <a:xfrm>
            <a:off x="0" y="0"/>
            <a:ext cx="4353059" cy="6858000"/>
          </a:xfrm>
        </p:spPr>
      </p:pic>
      <p:sp>
        <p:nvSpPr>
          <p:cNvPr id="8" name="Text Placeholder 7"/>
          <p:cNvSpPr>
            <a:spLocks noGrp="1"/>
          </p:cNvSpPr>
          <p:nvPr>
            <p:ph type="body" sz="half" idx="2"/>
          </p:nvPr>
        </p:nvSpPr>
        <p:spPr/>
        <p:txBody>
          <a:bodyPr>
            <a:normAutofit/>
          </a:bodyPr>
          <a:lstStyle/>
          <a:p>
            <a:pPr marL="342900" indent="-342900">
              <a:buFont typeface="Arial" panose="020B0604020202020204" pitchFamily="34" charset="0"/>
              <a:buChar char="•"/>
            </a:pPr>
            <a:r>
              <a:rPr lang="en-US" sz="2800" dirty="0" smtClean="0"/>
              <a:t>D-shaped exit holes</a:t>
            </a:r>
          </a:p>
          <a:p>
            <a:pPr marL="342900" indent="-342900">
              <a:buFont typeface="Arial" panose="020B0604020202020204" pitchFamily="34" charset="0"/>
              <a:buChar char="•"/>
            </a:pPr>
            <a:r>
              <a:rPr lang="en-US" sz="2800" dirty="0" smtClean="0"/>
              <a:t>Frass filled larval galleries may be observed if bark is removed</a:t>
            </a:r>
            <a:endParaRPr lang="en-US" sz="2800" dirty="0"/>
          </a:p>
        </p:txBody>
      </p:sp>
      <p:sp>
        <p:nvSpPr>
          <p:cNvPr id="10" name="Rectangle 9"/>
          <p:cNvSpPr/>
          <p:nvPr/>
        </p:nvSpPr>
        <p:spPr>
          <a:xfrm>
            <a:off x="152400" y="6627168"/>
            <a:ext cx="3200400" cy="230832"/>
          </a:xfrm>
          <a:prstGeom prst="rect">
            <a:avLst/>
          </a:prstGeom>
        </p:spPr>
        <p:txBody>
          <a:bodyPr wrap="square">
            <a:spAutoFit/>
          </a:bodyPr>
          <a:lstStyle/>
          <a:p>
            <a:r>
              <a:rPr lang="en-US" sz="900" dirty="0" smtClean="0">
                <a:solidFill>
                  <a:schemeClr val="bg1"/>
                </a:solidFill>
              </a:rPr>
              <a:t>Photo: </a:t>
            </a:r>
            <a:r>
              <a:rPr lang="en-US" sz="900" dirty="0">
                <a:solidFill>
                  <a:schemeClr val="bg1"/>
                </a:solidFill>
              </a:rPr>
              <a:t>© M.G. </a:t>
            </a:r>
            <a:r>
              <a:rPr lang="en-US" sz="900" dirty="0" err="1" smtClean="0">
                <a:solidFill>
                  <a:schemeClr val="bg1"/>
                </a:solidFill>
              </a:rPr>
              <a:t>Volkovich</a:t>
            </a:r>
            <a:endParaRPr lang="en-US" sz="900" dirty="0">
              <a:solidFill>
                <a:schemeClr val="bg1"/>
              </a:solidFill>
              <a:effectLst/>
            </a:endParaRPr>
          </a:p>
        </p:txBody>
      </p:sp>
      <p:sp>
        <p:nvSpPr>
          <p:cNvPr id="11" name="Oval 10"/>
          <p:cNvSpPr/>
          <p:nvPr/>
        </p:nvSpPr>
        <p:spPr>
          <a:xfrm>
            <a:off x="2819400" y="76200"/>
            <a:ext cx="533400" cy="533400"/>
          </a:xfrm>
          <a:prstGeom prst="ellipse">
            <a:avLst/>
          </a:prstGeom>
          <a:no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Oval 11"/>
          <p:cNvSpPr/>
          <p:nvPr/>
        </p:nvSpPr>
        <p:spPr>
          <a:xfrm>
            <a:off x="457200" y="990600"/>
            <a:ext cx="533400" cy="533400"/>
          </a:xfrm>
          <a:prstGeom prst="ellipse">
            <a:avLst/>
          </a:prstGeom>
          <a:no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p:cNvSpPr/>
          <p:nvPr/>
        </p:nvSpPr>
        <p:spPr>
          <a:xfrm>
            <a:off x="2590800" y="3429000"/>
            <a:ext cx="533400" cy="533400"/>
          </a:xfrm>
          <a:prstGeom prst="ellipse">
            <a:avLst/>
          </a:prstGeom>
          <a:no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3304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Signs</a:t>
            </a:r>
            <a:endParaRPr lang="en-US" dirty="0"/>
          </a:p>
        </p:txBody>
      </p:sp>
      <p:sp>
        <p:nvSpPr>
          <p:cNvPr id="5" name="Content Placeholder 4"/>
          <p:cNvSpPr>
            <a:spLocks noGrp="1"/>
          </p:cNvSpPr>
          <p:nvPr>
            <p:ph sz="half" idx="1"/>
          </p:nvPr>
        </p:nvSpPr>
        <p:spPr/>
        <p:txBody>
          <a:bodyPr/>
          <a:lstStyle/>
          <a:p>
            <a:r>
              <a:rPr lang="en-US" dirty="0"/>
              <a:t>Young larvae tend to create stepped galleries.</a:t>
            </a:r>
          </a:p>
          <a:p>
            <a:r>
              <a:rPr lang="en-US" dirty="0" smtClean="0"/>
              <a:t>Zigzag</a:t>
            </a:r>
            <a:r>
              <a:rPr lang="en-US" dirty="0"/>
              <a:t>, frass-filled larval galleries up to 155 </a:t>
            </a:r>
            <a:r>
              <a:rPr lang="en-US" dirty="0" smtClean="0"/>
              <a:t>cm long within </a:t>
            </a:r>
            <a:r>
              <a:rPr lang="en-US" dirty="0"/>
              <a:t>inner bark</a:t>
            </a:r>
            <a:r>
              <a:rPr lang="en-US" dirty="0" smtClean="0"/>
              <a:t>.</a:t>
            </a:r>
          </a:p>
          <a:p>
            <a:endParaRPr lang="en-US" dirty="0"/>
          </a:p>
        </p:txBody>
      </p:sp>
      <p:pic>
        <p:nvPicPr>
          <p:cNvPr id="6" name="Content Placeholder 5"/>
          <p:cNvPicPr>
            <a:picLocks noGrp="1" noChangeAspect="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4572000" y="3505200"/>
            <a:ext cx="4572000" cy="3047999"/>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0" y="304800"/>
            <a:ext cx="4572000" cy="3048000"/>
          </a:xfrm>
        </p:spPr>
      </p:pic>
      <p:sp>
        <p:nvSpPr>
          <p:cNvPr id="8" name="Rectangle 7"/>
          <p:cNvSpPr/>
          <p:nvPr/>
        </p:nvSpPr>
        <p:spPr>
          <a:xfrm rot="16200000">
            <a:off x="7499866" y="1720334"/>
            <a:ext cx="2895600" cy="369332"/>
          </a:xfrm>
          <a:prstGeom prst="rect">
            <a:avLst/>
          </a:prstGeom>
        </p:spPr>
        <p:txBody>
          <a:bodyPr wrap="square">
            <a:spAutoFit/>
          </a:bodyPr>
          <a:lstStyle/>
          <a:p>
            <a:r>
              <a:rPr lang="en-US" sz="900" dirty="0" smtClean="0">
                <a:solidFill>
                  <a:schemeClr val="accent1"/>
                </a:solidFill>
              </a:rPr>
              <a:t>Photo: </a:t>
            </a:r>
            <a:r>
              <a:rPr lang="en-US" sz="900" dirty="0">
                <a:solidFill>
                  <a:schemeClr val="accent1"/>
                </a:solidFill>
              </a:rPr>
              <a:t>© </a:t>
            </a:r>
            <a:r>
              <a:rPr lang="fr-FR" sz="900" dirty="0">
                <a:solidFill>
                  <a:schemeClr val="accent1"/>
                </a:solidFill>
              </a:rPr>
              <a:t>Louis-Michel </a:t>
            </a:r>
            <a:r>
              <a:rPr lang="fr-FR" sz="900" dirty="0" err="1">
                <a:solidFill>
                  <a:schemeClr val="accent1"/>
                </a:solidFill>
              </a:rPr>
              <a:t>Nageleisen</a:t>
            </a:r>
            <a:r>
              <a:rPr lang="fr-FR" sz="900" dirty="0">
                <a:solidFill>
                  <a:schemeClr val="accent1"/>
                </a:solidFill>
              </a:rPr>
              <a:t>, Département de la Santé des Forêts, </a:t>
            </a:r>
            <a:r>
              <a:rPr lang="fr-FR" sz="900" dirty="0" smtClean="0">
                <a:solidFill>
                  <a:schemeClr val="accent1"/>
                </a:solidFill>
              </a:rPr>
              <a:t>Bugwood.org</a:t>
            </a:r>
            <a:endParaRPr lang="fr-FR" sz="900" dirty="0">
              <a:solidFill>
                <a:schemeClr val="accent1"/>
              </a:solidFill>
              <a:effectLst/>
            </a:endParaRPr>
          </a:p>
        </p:txBody>
      </p:sp>
      <p:sp>
        <p:nvSpPr>
          <p:cNvPr id="9" name="Rectangle 8"/>
          <p:cNvSpPr/>
          <p:nvPr/>
        </p:nvSpPr>
        <p:spPr>
          <a:xfrm rot="16200000">
            <a:off x="7499866" y="4920733"/>
            <a:ext cx="2895600" cy="369332"/>
          </a:xfrm>
          <a:prstGeom prst="rect">
            <a:avLst/>
          </a:prstGeom>
        </p:spPr>
        <p:txBody>
          <a:bodyPr wrap="square">
            <a:spAutoFit/>
          </a:bodyPr>
          <a:lstStyle/>
          <a:p>
            <a:r>
              <a:rPr lang="en-US" sz="900" dirty="0" smtClean="0">
                <a:solidFill>
                  <a:schemeClr val="accent1"/>
                </a:solidFill>
              </a:rPr>
              <a:t>Photo: </a:t>
            </a:r>
            <a:r>
              <a:rPr lang="en-US" sz="900" dirty="0">
                <a:solidFill>
                  <a:schemeClr val="accent1"/>
                </a:solidFill>
              </a:rPr>
              <a:t>© </a:t>
            </a:r>
            <a:r>
              <a:rPr lang="en-US" sz="900" dirty="0" err="1">
                <a:solidFill>
                  <a:schemeClr val="accent1"/>
                </a:solidFill>
              </a:rPr>
              <a:t>Valentyna</a:t>
            </a:r>
            <a:r>
              <a:rPr lang="en-US" sz="900" dirty="0">
                <a:solidFill>
                  <a:schemeClr val="accent1"/>
                </a:solidFill>
              </a:rPr>
              <a:t> </a:t>
            </a:r>
            <a:r>
              <a:rPr lang="en-US" sz="900" dirty="0" err="1">
                <a:solidFill>
                  <a:schemeClr val="accent1"/>
                </a:solidFill>
              </a:rPr>
              <a:t>Meshkova</a:t>
            </a:r>
            <a:r>
              <a:rPr lang="en-US" sz="900" dirty="0">
                <a:solidFill>
                  <a:schemeClr val="accent1"/>
                </a:solidFill>
              </a:rPr>
              <a:t>, Ukrainian Research Institute of Forestry and Forest Melioration, </a:t>
            </a:r>
            <a:r>
              <a:rPr lang="en-US" sz="900" dirty="0" smtClean="0">
                <a:solidFill>
                  <a:schemeClr val="accent1"/>
                </a:solidFill>
              </a:rPr>
              <a:t>Bugwood.org</a:t>
            </a:r>
            <a:endParaRPr lang="en-US" sz="900" dirty="0">
              <a:solidFill>
                <a:schemeClr val="accent1"/>
              </a:solidFill>
            </a:endParaRPr>
          </a:p>
        </p:txBody>
      </p:sp>
    </p:spTree>
    <p:extLst>
      <p:ext uri="{BB962C8B-B14F-4D97-AF65-F5344CB8AC3E}">
        <p14:creationId xmlns:p14="http://schemas.microsoft.com/office/powerpoint/2010/main" val="2028783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r>
              <a:rPr lang="en-US" sz="2800" dirty="0" smtClean="0"/>
              <a:t>Scouting—become familiar with our native borers</a:t>
            </a:r>
            <a:endParaRPr lang="en-US" sz="2800" dirty="0">
              <a:solidFill>
                <a:schemeClr val="bg1"/>
              </a:solidFill>
            </a:endParaRPr>
          </a:p>
        </p:txBody>
      </p:sp>
      <p:sp>
        <p:nvSpPr>
          <p:cNvPr id="2" name="Text Placeholder 1"/>
          <p:cNvSpPr>
            <a:spLocks noGrp="1"/>
          </p:cNvSpPr>
          <p:nvPr>
            <p:ph type="body" sz="half" idx="2"/>
          </p:nvPr>
        </p:nvSpPr>
        <p:spPr/>
        <p:txBody>
          <a:bodyPr>
            <a:normAutofit fontScale="92500" lnSpcReduction="20000"/>
          </a:bodyPr>
          <a:lstStyle/>
          <a:p>
            <a:endParaRPr lang="en-US" dirty="0" smtClean="0">
              <a:latin typeface="Book Antiqua" panose="02040602050305030304" pitchFamily="18" charset="0"/>
            </a:endParaRPr>
          </a:p>
          <a:p>
            <a:r>
              <a:rPr lang="en-US" dirty="0" smtClean="0">
                <a:latin typeface="Book Antiqua" panose="02040602050305030304" pitchFamily="18" charset="0"/>
              </a:rPr>
              <a:t>“</a:t>
            </a:r>
            <a:r>
              <a:rPr lang="en-US" dirty="0">
                <a:latin typeface="Book Antiqua" panose="02040602050305030304" pitchFamily="18" charset="0"/>
              </a:rPr>
              <a:t>Detection of </a:t>
            </a:r>
            <a:r>
              <a:rPr lang="en-US" i="1" dirty="0">
                <a:latin typeface="Book Antiqua" panose="02040602050305030304" pitchFamily="18" charset="0"/>
              </a:rPr>
              <a:t>A. biguttatus</a:t>
            </a:r>
            <a:r>
              <a:rPr lang="en-US" dirty="0">
                <a:latin typeface="Book Antiqua" panose="02040602050305030304" pitchFamily="18" charset="0"/>
              </a:rPr>
              <a:t> is significantly more complex than detection of emerald ash borer, </a:t>
            </a:r>
            <a:r>
              <a:rPr lang="en-US" i="1" dirty="0">
                <a:latin typeface="Book Antiqua" panose="02040602050305030304" pitchFamily="18" charset="0"/>
              </a:rPr>
              <a:t>A. planipennis</a:t>
            </a:r>
            <a:r>
              <a:rPr lang="en-US" dirty="0">
                <a:latin typeface="Book Antiqua" panose="02040602050305030304" pitchFamily="18" charset="0"/>
              </a:rPr>
              <a:t>. In the case of emerald ash borer, there are no native species of </a:t>
            </a:r>
            <a:r>
              <a:rPr lang="en-US" i="1" dirty="0">
                <a:latin typeface="Book Antiqua" panose="02040602050305030304" pitchFamily="18" charset="0"/>
              </a:rPr>
              <a:t>Agrilus</a:t>
            </a:r>
            <a:r>
              <a:rPr lang="en-US" dirty="0">
                <a:latin typeface="Book Antiqua" panose="02040602050305030304" pitchFamily="18" charset="0"/>
              </a:rPr>
              <a:t> that attack ash in North America. Therefore, the presence of dead and dying branches, winding galleries and D-shaped exit holes are a good indicator that </a:t>
            </a:r>
            <a:r>
              <a:rPr lang="en-US" i="1" dirty="0">
                <a:latin typeface="Book Antiqua" panose="02040602050305030304" pitchFamily="18" charset="0"/>
              </a:rPr>
              <a:t>A. planipennis</a:t>
            </a:r>
            <a:r>
              <a:rPr lang="en-US" dirty="0">
                <a:latin typeface="Book Antiqua" panose="02040602050305030304" pitchFamily="18" charset="0"/>
              </a:rPr>
              <a:t> may be involved. This is not the case with oaks, especially oaks within the range of </a:t>
            </a:r>
            <a:r>
              <a:rPr lang="en-US" i="1" dirty="0">
                <a:latin typeface="Book Antiqua" panose="02040602050305030304" pitchFamily="18" charset="0"/>
              </a:rPr>
              <a:t>Agrilus bilineatus</a:t>
            </a:r>
            <a:r>
              <a:rPr lang="en-US" dirty="0">
                <a:latin typeface="Book Antiqua" panose="02040602050305030304" pitchFamily="18" charset="0"/>
              </a:rPr>
              <a:t>.” </a:t>
            </a:r>
          </a:p>
          <a:p>
            <a:endParaRPr lang="en-US" dirty="0">
              <a:latin typeface="Book Antiqua" panose="02040602050305030304" pitchFamily="18" charset="0"/>
            </a:endParaRPr>
          </a:p>
          <a:p>
            <a:pPr algn="r"/>
            <a:r>
              <a:rPr lang="en-US" sz="1600" dirty="0"/>
              <a:t>–William M. </a:t>
            </a:r>
            <a:r>
              <a:rPr lang="en-US" sz="1600" dirty="0" err="1"/>
              <a:t>Ciesla</a:t>
            </a:r>
            <a:r>
              <a:rPr lang="en-US" sz="1600" dirty="0"/>
              <a:t>, Forest Health Management International</a:t>
            </a:r>
          </a:p>
          <a:p>
            <a:endParaRPr lang="en-US" dirty="0"/>
          </a:p>
        </p:txBody>
      </p:sp>
      <p:sp>
        <p:nvSpPr>
          <p:cNvPr id="6" name="Rectangle 5"/>
          <p:cNvSpPr/>
          <p:nvPr/>
        </p:nvSpPr>
        <p:spPr>
          <a:xfrm>
            <a:off x="152400" y="6400800"/>
            <a:ext cx="3200400" cy="369332"/>
          </a:xfrm>
          <a:prstGeom prst="rect">
            <a:avLst/>
          </a:prstGeom>
        </p:spPr>
        <p:txBody>
          <a:bodyPr wrap="square">
            <a:spAutoFit/>
          </a:bodyPr>
          <a:lstStyle/>
          <a:p>
            <a:r>
              <a:rPr lang="en-US" sz="900" dirty="0" smtClean="0">
                <a:solidFill>
                  <a:schemeClr val="bg1"/>
                </a:solidFill>
              </a:rPr>
              <a:t>Photo:</a:t>
            </a:r>
            <a:endParaRPr lang="en-US" sz="900" dirty="0">
              <a:solidFill>
                <a:schemeClr val="bg1"/>
              </a:solidFill>
            </a:endParaRPr>
          </a:p>
          <a:p>
            <a:endParaRPr lang="en-US" sz="900" dirty="0">
              <a:solidFill>
                <a:schemeClr val="bg1"/>
              </a:solidFill>
              <a:effectLst/>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432"/>
            <a:ext cx="4469296" cy="6851136"/>
          </a:xfrm>
        </p:spPr>
      </p:pic>
      <p:sp>
        <p:nvSpPr>
          <p:cNvPr id="10" name="Text Placeholder 5"/>
          <p:cNvSpPr txBox="1">
            <a:spLocks/>
          </p:cNvSpPr>
          <p:nvPr/>
        </p:nvSpPr>
        <p:spPr>
          <a:xfrm>
            <a:off x="104140" y="160020"/>
            <a:ext cx="3530600" cy="715963"/>
          </a:xfrm>
          <a:prstGeom prst="rect">
            <a:avLst/>
          </a:prstGeom>
          <a:solidFill>
            <a:srgbClr val="EEECE1">
              <a:alpha val="4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a:t>Early </a:t>
            </a:r>
            <a:r>
              <a:rPr lang="en-US" sz="1400" dirty="0" smtClean="0"/>
              <a:t>symptoms of </a:t>
            </a:r>
            <a:r>
              <a:rPr lang="en-US" sz="1400" dirty="0" err="1" smtClean="0"/>
              <a:t>twolined</a:t>
            </a:r>
            <a:r>
              <a:rPr lang="en-US" sz="1400" dirty="0" smtClean="0"/>
              <a:t> chestnut borer attack on white oak. </a:t>
            </a:r>
            <a:r>
              <a:rPr lang="en-US" sz="1400" dirty="0"/>
              <a:t>Dead and dying branches in the upper crown</a:t>
            </a:r>
            <a:r>
              <a:rPr lang="en-US" sz="1400" dirty="0" smtClean="0"/>
              <a:t>.</a:t>
            </a:r>
            <a:endParaRPr lang="en-US" sz="1400" dirty="0">
              <a:effectLst/>
            </a:endParaRPr>
          </a:p>
        </p:txBody>
      </p:sp>
      <p:sp>
        <p:nvSpPr>
          <p:cNvPr id="11" name="Rectangle 10"/>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Steven </a:t>
            </a:r>
            <a:r>
              <a:rPr lang="en-US" sz="900" dirty="0" err="1">
                <a:solidFill>
                  <a:schemeClr val="bg1"/>
                </a:solidFill>
              </a:rPr>
              <a:t>Katovich</a:t>
            </a:r>
            <a:r>
              <a:rPr lang="en-US" sz="900" dirty="0">
                <a:solidFill>
                  <a:schemeClr val="bg1"/>
                </a:solidFill>
              </a:rPr>
              <a:t>, USDA Forest Service, </a:t>
            </a:r>
            <a:r>
              <a:rPr lang="en-US" sz="900" dirty="0" smtClean="0">
                <a:solidFill>
                  <a:schemeClr val="bg1"/>
                </a:solidFill>
              </a:rPr>
              <a:t>Bugwood.org</a:t>
            </a:r>
            <a:endParaRPr lang="en-US" sz="900" dirty="0">
              <a:solidFill>
                <a:schemeClr val="bg1"/>
              </a:solidFill>
            </a:endParaRPr>
          </a:p>
        </p:txBody>
      </p:sp>
    </p:spTree>
    <p:extLst>
      <p:ext uri="{BB962C8B-B14F-4D97-AF65-F5344CB8AC3E}">
        <p14:creationId xmlns:p14="http://schemas.microsoft.com/office/powerpoint/2010/main" val="1219113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81600" y="273050"/>
            <a:ext cx="3581400" cy="1162050"/>
          </a:xfrm>
        </p:spPr>
        <p:txBody>
          <a:bodyPr/>
          <a:lstStyle/>
          <a:p>
            <a:pPr algn="l"/>
            <a:r>
              <a:rPr lang="en-US" dirty="0" smtClean="0"/>
              <a:t>Scouting</a:t>
            </a:r>
            <a:endParaRPr lang="en-US"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87"/>
          <a:stretch/>
        </p:blipFill>
        <p:spPr>
          <a:xfrm>
            <a:off x="0" y="0"/>
            <a:ext cx="4687471" cy="6858000"/>
          </a:xfrm>
        </p:spPr>
      </p:pic>
      <p:sp>
        <p:nvSpPr>
          <p:cNvPr id="3" name="Text Placeholder 2"/>
          <p:cNvSpPr>
            <a:spLocks noGrp="1"/>
          </p:cNvSpPr>
          <p:nvPr>
            <p:ph type="body" sz="half" idx="2"/>
          </p:nvPr>
        </p:nvSpPr>
        <p:spPr>
          <a:xfrm>
            <a:off x="5181600" y="1435101"/>
            <a:ext cx="3581400" cy="4584700"/>
          </a:xfrm>
        </p:spPr>
        <p:txBody>
          <a:bodyPr>
            <a:normAutofit fontScale="85000" lnSpcReduction="10000"/>
          </a:bodyPr>
          <a:lstStyle/>
          <a:p>
            <a:r>
              <a:rPr lang="en-US" sz="4300" dirty="0" smtClean="0"/>
              <a:t>Prefer</a:t>
            </a:r>
          </a:p>
          <a:p>
            <a:pPr marL="914400" lvl="1" indent="-457200">
              <a:buFont typeface="Arial" panose="020B0604020202020204" pitchFamily="34" charset="0"/>
              <a:buChar char="•"/>
            </a:pPr>
            <a:r>
              <a:rPr lang="en-US" sz="2600" dirty="0" smtClean="0"/>
              <a:t>Stressed </a:t>
            </a:r>
            <a:r>
              <a:rPr lang="en-US" sz="2600" dirty="0"/>
              <a:t>trees</a:t>
            </a:r>
          </a:p>
          <a:p>
            <a:pPr marL="1371600" lvl="2" indent="-457200">
              <a:buFont typeface="Courier New" panose="02070309020205020404" pitchFamily="49" charset="0"/>
              <a:buChar char="o"/>
            </a:pPr>
            <a:r>
              <a:rPr lang="en-US" sz="2600" dirty="0"/>
              <a:t>Drought stressed</a:t>
            </a:r>
          </a:p>
          <a:p>
            <a:pPr marL="1371600" lvl="2" indent="-457200">
              <a:buFont typeface="Courier New" panose="02070309020205020404" pitchFamily="49" charset="0"/>
              <a:buChar char="o"/>
            </a:pPr>
            <a:r>
              <a:rPr lang="en-US" sz="2600" dirty="0"/>
              <a:t>Urban </a:t>
            </a:r>
            <a:r>
              <a:rPr lang="en-US" sz="2600" dirty="0" smtClean="0"/>
              <a:t>conditions including </a:t>
            </a:r>
            <a:r>
              <a:rPr lang="en-US" sz="2600" dirty="0"/>
              <a:t>compacted soils or poor drainage</a:t>
            </a:r>
          </a:p>
          <a:p>
            <a:pPr marL="1371600" lvl="2" indent="-457200">
              <a:buFont typeface="Courier New" panose="02070309020205020404" pitchFamily="49" charset="0"/>
              <a:buChar char="o"/>
            </a:pPr>
            <a:r>
              <a:rPr lang="en-US" sz="2600" dirty="0"/>
              <a:t>Diseased or defoliated </a:t>
            </a:r>
            <a:r>
              <a:rPr lang="en-US" sz="2600" dirty="0" smtClean="0"/>
              <a:t>trees</a:t>
            </a:r>
          </a:p>
          <a:p>
            <a:pPr marL="800100" lvl="1" indent="-342900">
              <a:buFont typeface="Arial" panose="020B0604020202020204" pitchFamily="34" charset="0"/>
              <a:buChar char="•"/>
            </a:pPr>
            <a:r>
              <a:rPr lang="en-US" sz="2600" dirty="0" smtClean="0"/>
              <a:t>Larger </a:t>
            </a:r>
            <a:r>
              <a:rPr lang="en-US" sz="2600" dirty="0"/>
              <a:t>trees (</a:t>
            </a:r>
            <a:r>
              <a:rPr lang="en-US" sz="2600" dirty="0" smtClean="0"/>
              <a:t>12–16″ </a:t>
            </a:r>
            <a:r>
              <a:rPr lang="en-US" sz="2600" dirty="0"/>
              <a:t>DBH)</a:t>
            </a:r>
          </a:p>
          <a:p>
            <a:pPr marL="800100" lvl="1" indent="-342900">
              <a:buFont typeface="Arial" panose="020B0604020202020204" pitchFamily="34" charset="0"/>
              <a:buChar char="•"/>
            </a:pPr>
            <a:endParaRPr lang="en-US" sz="2600" dirty="0"/>
          </a:p>
          <a:p>
            <a:endParaRPr lang="en-US" dirty="0"/>
          </a:p>
        </p:txBody>
      </p:sp>
      <p:sp>
        <p:nvSpPr>
          <p:cNvPr id="7" name="Text Placeholder 5"/>
          <p:cNvSpPr txBox="1">
            <a:spLocks/>
          </p:cNvSpPr>
          <p:nvPr/>
        </p:nvSpPr>
        <p:spPr>
          <a:xfrm>
            <a:off x="203200" y="506730"/>
            <a:ext cx="3530600" cy="357981"/>
          </a:xfrm>
          <a:prstGeom prst="rect">
            <a:avLst/>
          </a:prstGeom>
          <a:solidFill>
            <a:srgbClr val="EEECE1">
              <a:alpha val="4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smtClean="0"/>
              <a:t>Trees defoliated by gypsy moth.</a:t>
            </a:r>
            <a:endParaRPr lang="en-US" sz="1400" dirty="0"/>
          </a:p>
        </p:txBody>
      </p:sp>
      <p:sp>
        <p:nvSpPr>
          <p:cNvPr id="8" name="Rectangle 7"/>
          <p:cNvSpPr/>
          <p:nvPr/>
        </p:nvSpPr>
        <p:spPr>
          <a:xfrm>
            <a:off x="152400" y="6627168"/>
            <a:ext cx="44196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Bill </a:t>
            </a:r>
            <a:r>
              <a:rPr lang="en-US" sz="900" dirty="0" err="1">
                <a:solidFill>
                  <a:schemeClr val="bg1"/>
                </a:solidFill>
              </a:rPr>
              <a:t>McNee</a:t>
            </a:r>
            <a:r>
              <a:rPr lang="en-US" sz="900" dirty="0">
                <a:solidFill>
                  <a:schemeClr val="bg1"/>
                </a:solidFill>
              </a:rPr>
              <a:t>, Wisconsin </a:t>
            </a:r>
            <a:r>
              <a:rPr lang="en-US" sz="900" dirty="0" err="1">
                <a:solidFill>
                  <a:schemeClr val="bg1"/>
                </a:solidFill>
              </a:rPr>
              <a:t>Dept</a:t>
            </a:r>
            <a:r>
              <a:rPr lang="en-US" sz="900" dirty="0">
                <a:solidFill>
                  <a:schemeClr val="bg1"/>
                </a:solidFill>
              </a:rPr>
              <a:t> of Natural Resources, </a:t>
            </a:r>
            <a:r>
              <a:rPr lang="en-US" sz="900" dirty="0" smtClean="0">
                <a:solidFill>
                  <a:schemeClr val="bg1"/>
                </a:solidFill>
              </a:rPr>
              <a:t>Bugwood.org  </a:t>
            </a:r>
            <a:endParaRPr lang="en-US" sz="900" dirty="0">
              <a:solidFill>
                <a:schemeClr val="bg1"/>
              </a:solidFill>
            </a:endParaRPr>
          </a:p>
        </p:txBody>
      </p:sp>
    </p:spTree>
    <p:extLst>
      <p:ext uri="{BB962C8B-B14F-4D97-AF65-F5344CB8AC3E}">
        <p14:creationId xmlns:p14="http://schemas.microsoft.com/office/powerpoint/2010/main" val="3426499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Scouting</a:t>
            </a:r>
            <a:endParaRPr lang="en-US"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353"/>
          <a:stretch/>
        </p:blipFill>
        <p:spPr>
          <a:xfrm>
            <a:off x="0" y="3810"/>
            <a:ext cx="4430685" cy="6858000"/>
          </a:xfrm>
        </p:spPr>
      </p:pic>
      <p:sp>
        <p:nvSpPr>
          <p:cNvPr id="3" name="Text Placeholder 2"/>
          <p:cNvSpPr>
            <a:spLocks noGrp="1"/>
          </p:cNvSpPr>
          <p:nvPr>
            <p:ph type="body" sz="half" idx="2"/>
          </p:nvPr>
        </p:nvSpPr>
        <p:spPr/>
        <p:txBody>
          <a:bodyPr>
            <a:normAutofit/>
          </a:bodyPr>
          <a:lstStyle/>
          <a:p>
            <a:r>
              <a:rPr lang="en-US" sz="2400" dirty="0" smtClean="0"/>
              <a:t>Look for host trees that show these symptoms</a:t>
            </a:r>
            <a:endParaRPr lang="en-US" sz="2400" dirty="0"/>
          </a:p>
          <a:p>
            <a:pPr marL="342900" indent="-342900">
              <a:buFont typeface="Arial" panose="020B0604020202020204" pitchFamily="34" charset="0"/>
              <a:buChar char="•"/>
            </a:pPr>
            <a:r>
              <a:rPr lang="en-US" sz="2800" dirty="0" smtClean="0"/>
              <a:t>Thin crowns</a:t>
            </a:r>
          </a:p>
          <a:p>
            <a:pPr marL="342900" indent="-342900">
              <a:buFont typeface="Arial" panose="020B0604020202020204" pitchFamily="34" charset="0"/>
              <a:buChar char="•"/>
            </a:pPr>
            <a:r>
              <a:rPr lang="en-US" sz="2800" dirty="0" smtClean="0"/>
              <a:t>Epicormic shoots</a:t>
            </a:r>
          </a:p>
          <a:p>
            <a:pPr marL="342900" indent="-342900">
              <a:buFont typeface="Arial" panose="020B0604020202020204" pitchFamily="34" charset="0"/>
              <a:buChar char="•"/>
            </a:pPr>
            <a:r>
              <a:rPr lang="en-US" sz="2800" dirty="0" smtClean="0"/>
              <a:t>Branch and tree dieback</a:t>
            </a:r>
          </a:p>
          <a:p>
            <a:pPr marL="342900" indent="-342900">
              <a:buFont typeface="Arial" panose="020B0604020202020204" pitchFamily="34" charset="0"/>
              <a:buChar char="•"/>
            </a:pPr>
            <a:r>
              <a:rPr lang="en-US" sz="2800" dirty="0" smtClean="0"/>
              <a:t>Bark splits</a:t>
            </a:r>
          </a:p>
          <a:p>
            <a:pPr marL="342900" indent="-342900">
              <a:buFont typeface="Arial" panose="020B0604020202020204" pitchFamily="34" charset="0"/>
              <a:buChar char="•"/>
            </a:pPr>
            <a:r>
              <a:rPr lang="en-US" sz="2800" dirty="0" smtClean="0"/>
              <a:t>Weeping sap from trunk</a:t>
            </a:r>
          </a:p>
          <a:p>
            <a:endParaRPr lang="en-US" dirty="0"/>
          </a:p>
        </p:txBody>
      </p:sp>
      <p:sp>
        <p:nvSpPr>
          <p:cNvPr id="7" name="Rectangle 6"/>
          <p:cNvSpPr/>
          <p:nvPr/>
        </p:nvSpPr>
        <p:spPr>
          <a:xfrm>
            <a:off x="152400" y="6627168"/>
            <a:ext cx="32004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Joseph O'Brien, USDA Forest Service, </a:t>
            </a:r>
            <a:r>
              <a:rPr lang="en-US" sz="900" dirty="0" smtClean="0">
                <a:solidFill>
                  <a:schemeClr val="bg1"/>
                </a:solidFill>
              </a:rPr>
              <a:t>Bugwood.org  </a:t>
            </a:r>
            <a:endParaRPr lang="en-US" sz="900" dirty="0">
              <a:solidFill>
                <a:schemeClr val="bg1"/>
              </a:solidFill>
            </a:endParaRPr>
          </a:p>
        </p:txBody>
      </p:sp>
      <p:sp>
        <p:nvSpPr>
          <p:cNvPr id="8" name="Text Placeholder 5"/>
          <p:cNvSpPr txBox="1">
            <a:spLocks/>
          </p:cNvSpPr>
          <p:nvPr/>
        </p:nvSpPr>
        <p:spPr>
          <a:xfrm>
            <a:off x="104140" y="236220"/>
            <a:ext cx="3530600" cy="449580"/>
          </a:xfrm>
          <a:prstGeom prst="rect">
            <a:avLst/>
          </a:prstGeom>
          <a:solidFill>
            <a:srgbClr val="EEECE1">
              <a:alpha val="40000"/>
            </a:srgb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dirty="0" smtClean="0"/>
              <a:t>Symptoms of oak decline on pin oak.</a:t>
            </a:r>
            <a:endParaRPr lang="en-US" sz="1400" dirty="0">
              <a:effectLst/>
            </a:endParaRPr>
          </a:p>
        </p:txBody>
      </p:sp>
    </p:spTree>
    <p:extLst>
      <p:ext uri="{BB962C8B-B14F-4D97-AF65-F5344CB8AC3E}">
        <p14:creationId xmlns:p14="http://schemas.microsoft.com/office/powerpoint/2010/main" val="887911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 r="13348" b="2597"/>
          <a:stretch/>
        </p:blipFill>
        <p:spPr>
          <a:xfrm>
            <a:off x="0" y="0"/>
            <a:ext cx="9144000" cy="6858000"/>
          </a:xfrm>
        </p:spPr>
      </p:pic>
      <p:sp>
        <p:nvSpPr>
          <p:cNvPr id="6" name="Rectangle 5"/>
          <p:cNvSpPr/>
          <p:nvPr/>
        </p:nvSpPr>
        <p:spPr>
          <a:xfrm rot="16200000">
            <a:off x="6561650" y="4304184"/>
            <a:ext cx="4876800" cy="230832"/>
          </a:xfrm>
          <a:prstGeom prst="rect">
            <a:avLst/>
          </a:prstGeom>
        </p:spPr>
        <p:txBody>
          <a:bodyPr wrap="square">
            <a:spAutoFit/>
          </a:bodyPr>
          <a:lstStyle/>
          <a:p>
            <a:r>
              <a:rPr lang="en-US" sz="900" dirty="0">
                <a:solidFill>
                  <a:schemeClr val="bg1"/>
                </a:solidFill>
              </a:rPr>
              <a:t>Photo: </a:t>
            </a:r>
            <a:r>
              <a:rPr lang="en-US" sz="900" dirty="0" smtClean="0">
                <a:solidFill>
                  <a:schemeClr val="bg1"/>
                </a:solidFill>
              </a:rPr>
              <a:t>© </a:t>
            </a:r>
            <a:r>
              <a:rPr lang="en-US" sz="900" dirty="0">
                <a:solidFill>
                  <a:schemeClr val="bg1"/>
                </a:solidFill>
              </a:rPr>
              <a:t>Milan </a:t>
            </a:r>
            <a:r>
              <a:rPr lang="en-US" sz="900" dirty="0" err="1">
                <a:solidFill>
                  <a:schemeClr val="bg1"/>
                </a:solidFill>
              </a:rPr>
              <a:t>Zubrik</a:t>
            </a:r>
            <a:r>
              <a:rPr lang="en-US" sz="900" dirty="0">
                <a:solidFill>
                  <a:schemeClr val="bg1"/>
                </a:solidFill>
              </a:rPr>
              <a:t>, Forest Research Institute - Slovakia, </a:t>
            </a:r>
            <a:r>
              <a:rPr lang="en-US" sz="900" dirty="0" smtClean="0">
                <a:solidFill>
                  <a:schemeClr val="bg1"/>
                </a:solidFill>
              </a:rPr>
              <a:t>Bugwood.org</a:t>
            </a:r>
            <a:endParaRPr lang="en-US" sz="900" dirty="0">
              <a:solidFill>
                <a:schemeClr val="bg1"/>
              </a:solidFill>
            </a:endParaRPr>
          </a:p>
        </p:txBody>
      </p:sp>
      <p:sp>
        <p:nvSpPr>
          <p:cNvPr id="4" name="Rectangle 3"/>
          <p:cNvSpPr/>
          <p:nvPr/>
        </p:nvSpPr>
        <p:spPr>
          <a:xfrm>
            <a:off x="152400" y="76200"/>
            <a:ext cx="3581400" cy="5029200"/>
          </a:xfrm>
          <a:prstGeom prst="rect">
            <a:avLst/>
          </a:prstGeom>
          <a:solidFill>
            <a:srgbClr val="EEECE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228600" y="304800"/>
            <a:ext cx="3581400" cy="1162050"/>
          </a:xfrm>
        </p:spPr>
        <p:txBody>
          <a:bodyPr/>
          <a:lstStyle/>
          <a:p>
            <a:pPr algn="l"/>
            <a:r>
              <a:rPr lang="en-US" dirty="0" smtClean="0"/>
              <a:t>Scouting</a:t>
            </a:r>
            <a:endParaRPr lang="en-US" dirty="0"/>
          </a:p>
        </p:txBody>
      </p:sp>
      <p:sp>
        <p:nvSpPr>
          <p:cNvPr id="3" name="Text Placeholder 2"/>
          <p:cNvSpPr>
            <a:spLocks noGrp="1"/>
          </p:cNvSpPr>
          <p:nvPr>
            <p:ph type="body" sz="half" idx="2"/>
          </p:nvPr>
        </p:nvSpPr>
        <p:spPr>
          <a:xfrm>
            <a:off x="228600" y="1676400"/>
            <a:ext cx="3581400" cy="4584700"/>
          </a:xfrm>
        </p:spPr>
        <p:txBody>
          <a:bodyPr/>
          <a:lstStyle/>
          <a:p>
            <a:pPr marL="342900" indent="-342900">
              <a:buFont typeface="Arial" panose="020B0604020202020204" pitchFamily="34" charset="0"/>
              <a:buChar char="•"/>
            </a:pPr>
            <a:r>
              <a:rPr lang="en-US" sz="2400" dirty="0"/>
              <a:t>Woodpecker activity anytime of year. Easiest to see damage when leaves are off.</a:t>
            </a:r>
          </a:p>
          <a:p>
            <a:pPr marL="342900" indent="-342900">
              <a:buFont typeface="Arial" panose="020B0604020202020204" pitchFamily="34" charset="0"/>
              <a:buChar char="•"/>
            </a:pPr>
            <a:r>
              <a:rPr lang="en-US" sz="2400" dirty="0" smtClean="0"/>
              <a:t>D-shaped exit holes</a:t>
            </a:r>
            <a:endParaRPr lang="en-US" sz="2400" dirty="0"/>
          </a:p>
          <a:p>
            <a:pPr marL="342900" indent="-342900">
              <a:buFont typeface="Arial" panose="020B0604020202020204" pitchFamily="34" charset="0"/>
              <a:buChar char="•"/>
            </a:pPr>
            <a:r>
              <a:rPr lang="en-US" sz="2400" dirty="0"/>
              <a:t>Adult beetles most active mid-spring to summer (May to July).</a:t>
            </a:r>
          </a:p>
          <a:p>
            <a:endParaRPr lang="en-US" dirty="0"/>
          </a:p>
        </p:txBody>
      </p:sp>
    </p:spTree>
    <p:extLst>
      <p:ext uri="{BB962C8B-B14F-4D97-AF65-F5344CB8AC3E}">
        <p14:creationId xmlns:p14="http://schemas.microsoft.com/office/powerpoint/2010/main" val="1260684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Agrilus biguttatus</a:t>
            </a:r>
            <a:r>
              <a:rPr lang="en-US" dirty="0" smtClean="0"/>
              <a:t>, cont…</a:t>
            </a:r>
            <a:endParaRPr lang="en-US" dirty="0"/>
          </a:p>
        </p:txBody>
      </p:sp>
      <p:sp>
        <p:nvSpPr>
          <p:cNvPr id="3" name="Content Placeholder 2"/>
          <p:cNvSpPr>
            <a:spLocks noGrp="1"/>
          </p:cNvSpPr>
          <p:nvPr>
            <p:ph idx="1"/>
          </p:nvPr>
        </p:nvSpPr>
        <p:spPr>
          <a:xfrm>
            <a:off x="838200" y="1600201"/>
            <a:ext cx="4343400" cy="4419600"/>
          </a:xfrm>
        </p:spPr>
        <p:txBody>
          <a:bodyPr/>
          <a:lstStyle/>
          <a:p>
            <a:r>
              <a:rPr lang="en-US" dirty="0" smtClean="0"/>
              <a:t>Hosts</a:t>
            </a:r>
          </a:p>
          <a:p>
            <a:r>
              <a:rPr lang="en-US" dirty="0" smtClean="0"/>
              <a:t>Signs and symptoms</a:t>
            </a:r>
          </a:p>
          <a:p>
            <a:r>
              <a:rPr lang="en-US" dirty="0" smtClean="0"/>
              <a:t>Scouting</a:t>
            </a:r>
          </a:p>
          <a:p>
            <a:r>
              <a:rPr lang="en-US" dirty="0" smtClean="0"/>
              <a:t>What to do if you suspect you find it</a:t>
            </a:r>
          </a:p>
          <a:p>
            <a:r>
              <a:rPr lang="en-US" dirty="0" smtClean="0"/>
              <a:t>Submitting samples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6"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5524150" y="1600200"/>
            <a:ext cx="2439099" cy="4419600"/>
          </a:xfrm>
          <a:prstGeom prst="rect">
            <a:avLst/>
          </a:prstGeom>
        </p:spPr>
      </p:pic>
      <p:sp>
        <p:nvSpPr>
          <p:cNvPr id="7" name="Rectangle 6"/>
          <p:cNvSpPr/>
          <p:nvPr/>
        </p:nvSpPr>
        <p:spPr>
          <a:xfrm rot="16200000">
            <a:off x="7428384" y="4304184"/>
            <a:ext cx="3200400" cy="230832"/>
          </a:xfrm>
          <a:prstGeom prst="rect">
            <a:avLst/>
          </a:prstGeom>
        </p:spPr>
        <p:txBody>
          <a:bodyPr wrap="square">
            <a:spAutoFit/>
          </a:bodyPr>
          <a:lstStyle/>
          <a:p>
            <a:r>
              <a:rPr lang="en-US" sz="900" dirty="0" smtClean="0">
                <a:solidFill>
                  <a:schemeClr val="accent1"/>
                </a:solidFill>
              </a:rPr>
              <a:t>Photo: © Kent </a:t>
            </a:r>
            <a:r>
              <a:rPr lang="en-US" sz="900" dirty="0">
                <a:solidFill>
                  <a:schemeClr val="accent1"/>
                </a:solidFill>
              </a:rPr>
              <a:t>Loeffler, Cornell </a:t>
            </a:r>
            <a:r>
              <a:rPr lang="en-US" sz="900" dirty="0" smtClean="0">
                <a:solidFill>
                  <a:schemeClr val="accent1"/>
                </a:solidFill>
              </a:rPr>
              <a:t>University</a:t>
            </a:r>
            <a:endParaRPr lang="en-US" sz="900" dirty="0">
              <a:solidFill>
                <a:schemeClr val="accent1"/>
              </a:solidFill>
            </a:endParaRPr>
          </a:p>
        </p:txBody>
      </p:sp>
    </p:spTree>
    <p:extLst>
      <p:ext uri="{BB962C8B-B14F-4D97-AF65-F5344CB8AC3E}">
        <p14:creationId xmlns:p14="http://schemas.microsoft.com/office/powerpoint/2010/main" val="2686532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What you should do…</a:t>
            </a:r>
            <a:endParaRPr lang="en-US" dirty="0"/>
          </a:p>
        </p:txBody>
      </p:sp>
      <p:sp>
        <p:nvSpPr>
          <p:cNvPr id="2" name="Content Placeholder 1"/>
          <p:cNvSpPr>
            <a:spLocks noGrp="1"/>
          </p:cNvSpPr>
          <p:nvPr>
            <p:ph idx="1"/>
          </p:nvPr>
        </p:nvSpPr>
        <p:spPr/>
        <p:txBody>
          <a:bodyPr>
            <a:normAutofit lnSpcReduction="10000"/>
          </a:bodyPr>
          <a:lstStyle/>
          <a:p>
            <a:r>
              <a:rPr lang="en-US" dirty="0"/>
              <a:t>If you see signs and symptoms described in this presentation on </a:t>
            </a:r>
            <a:r>
              <a:rPr lang="en-US" i="1" dirty="0"/>
              <a:t>Quercus</a:t>
            </a:r>
            <a:r>
              <a:rPr lang="en-US" dirty="0"/>
              <a:t> spp. look more closely for signs of the insect.</a:t>
            </a:r>
          </a:p>
          <a:p>
            <a:r>
              <a:rPr lang="en-US" i="1" dirty="0" smtClean="0"/>
              <a:t>Agrilus </a:t>
            </a:r>
            <a:r>
              <a:rPr lang="en-US" i="1" dirty="0"/>
              <a:t>biguttatus </a:t>
            </a:r>
            <a:r>
              <a:rPr lang="en-US" dirty="0"/>
              <a:t>is a high-consequence insect pest of quarantine significance. It is not currently known to be established in the United States. </a:t>
            </a:r>
          </a:p>
          <a:p>
            <a:r>
              <a:rPr lang="en-US" dirty="0"/>
              <a:t>Symptoms of </a:t>
            </a:r>
            <a:r>
              <a:rPr lang="en-US" i="1" dirty="0"/>
              <a:t>A. biguttatus</a:t>
            </a:r>
            <a:r>
              <a:rPr lang="en-US" dirty="0"/>
              <a:t> are similar to those caused by other less serious pests.</a:t>
            </a:r>
          </a:p>
          <a:p>
            <a:endParaRPr lang="en-US" dirty="0" smtClean="0"/>
          </a:p>
        </p:txBody>
      </p:sp>
    </p:spTree>
    <p:extLst>
      <p:ext uri="{BB962C8B-B14F-4D97-AF65-F5344CB8AC3E}">
        <p14:creationId xmlns:p14="http://schemas.microsoft.com/office/powerpoint/2010/main" val="3396000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smtClean="0"/>
              <a:t>Contact your state NPDN lab…</a:t>
            </a:r>
            <a:endParaRPr lang="en-US" dirty="0"/>
          </a:p>
        </p:txBody>
      </p:sp>
      <p:sp>
        <p:nvSpPr>
          <p:cNvPr id="2" name="Content Placeholder 1"/>
          <p:cNvSpPr>
            <a:spLocks noGrp="1"/>
          </p:cNvSpPr>
          <p:nvPr>
            <p:ph idx="1"/>
          </p:nvPr>
        </p:nvSpPr>
        <p:spPr/>
        <p:txBody>
          <a:bodyPr>
            <a:normAutofit/>
          </a:bodyPr>
          <a:lstStyle/>
          <a:p>
            <a:r>
              <a:rPr lang="en-US" dirty="0" smtClean="0"/>
              <a:t>If you think you have found </a:t>
            </a:r>
            <a:r>
              <a:rPr lang="en-US" i="1" dirty="0" smtClean="0"/>
              <a:t>Agrilus biguttatus </a:t>
            </a:r>
            <a:r>
              <a:rPr lang="en-US" dirty="0" smtClean="0"/>
              <a:t>contact the NPDN diagnostician in your state immediately. </a:t>
            </a:r>
          </a:p>
          <a:p>
            <a:r>
              <a:rPr lang="en-US" dirty="0" smtClean="0"/>
              <a:t>Take a series of quality photographs and send them to the diagnostician then ask about sending in a physical sample.</a:t>
            </a:r>
          </a:p>
          <a:p>
            <a:r>
              <a:rPr lang="en-US" dirty="0" smtClean="0"/>
              <a:t>If the diagnostician asks you to send a physical sample…</a:t>
            </a:r>
          </a:p>
        </p:txBody>
      </p:sp>
    </p:spTree>
    <p:extLst>
      <p:ext uri="{BB962C8B-B14F-4D97-AF65-F5344CB8AC3E}">
        <p14:creationId xmlns:p14="http://schemas.microsoft.com/office/powerpoint/2010/main" val="38311424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Send in a proper sample…</a:t>
            </a:r>
            <a:endParaRPr lang="en-US" dirty="0"/>
          </a:p>
        </p:txBody>
      </p:sp>
      <p:sp>
        <p:nvSpPr>
          <p:cNvPr id="3" name="Content Placeholder 2"/>
          <p:cNvSpPr>
            <a:spLocks noGrp="1"/>
          </p:cNvSpPr>
          <p:nvPr>
            <p:ph idx="1"/>
          </p:nvPr>
        </p:nvSpPr>
        <p:spPr/>
        <p:txBody>
          <a:bodyPr>
            <a:noAutofit/>
          </a:bodyPr>
          <a:lstStyle/>
          <a:p>
            <a:pPr marL="57150" indent="0">
              <a:buNone/>
            </a:pPr>
            <a:r>
              <a:rPr lang="en-US" sz="2000" b="1" dirty="0"/>
              <a:t>Remember</a:t>
            </a:r>
            <a:r>
              <a:rPr lang="en-US" sz="2000" dirty="0"/>
              <a:t> when sending samples that are considered to be significant or high-consequence these tips…</a:t>
            </a:r>
          </a:p>
          <a:p>
            <a:pPr lvl="1"/>
            <a:r>
              <a:rPr lang="en-US" altLang="en-US" sz="2000" dirty="0" smtClean="0"/>
              <a:t>Capture </a:t>
            </a:r>
            <a:r>
              <a:rPr lang="en-US" altLang="en-US" sz="2000" dirty="0"/>
              <a:t>multiple, whole specimens if </a:t>
            </a:r>
            <a:r>
              <a:rPr lang="en-US" altLang="en-US" sz="2000" dirty="0" smtClean="0"/>
              <a:t>possible</a:t>
            </a:r>
            <a:endParaRPr lang="en-US" altLang="en-US" sz="2000" dirty="0"/>
          </a:p>
          <a:p>
            <a:pPr lvl="1"/>
            <a:r>
              <a:rPr lang="en-US" altLang="en-US" sz="2000" dirty="0"/>
              <a:t>Kill insects by placing them in the freezer for 24 hours. </a:t>
            </a:r>
          </a:p>
          <a:p>
            <a:pPr lvl="1"/>
            <a:r>
              <a:rPr lang="en-US" altLang="en-US" sz="2000" dirty="0"/>
              <a:t>Loosely wrap insects in tissue and place in a small crush proof </a:t>
            </a:r>
            <a:r>
              <a:rPr lang="en-US" altLang="en-US" sz="2000" dirty="0" smtClean="0"/>
              <a:t>container or sturdy lockable bag</a:t>
            </a:r>
          </a:p>
          <a:p>
            <a:pPr lvl="1"/>
            <a:r>
              <a:rPr lang="en-US" sz="2000" dirty="0" smtClean="0"/>
              <a:t>Place container or bag in another lockable bag</a:t>
            </a:r>
          </a:p>
          <a:p>
            <a:pPr lvl="1"/>
            <a:r>
              <a:rPr lang="en-US" sz="2000" dirty="0" smtClean="0"/>
              <a:t>Place these in a sturdy shipping container </a:t>
            </a:r>
          </a:p>
          <a:p>
            <a:pPr lvl="1"/>
            <a:r>
              <a:rPr lang="en-US" sz="2000" dirty="0" smtClean="0"/>
              <a:t>Include ALL of the </a:t>
            </a:r>
            <a:r>
              <a:rPr lang="en-US" sz="2000" dirty="0"/>
              <a:t>proper sample submission </a:t>
            </a:r>
            <a:r>
              <a:rPr lang="en-US" sz="2000" dirty="0" smtClean="0"/>
              <a:t>forms required by your NPDN lab</a:t>
            </a:r>
          </a:p>
          <a:p>
            <a:pPr marL="457200" lvl="1" indent="0">
              <a:buNone/>
            </a:pPr>
            <a:endParaRPr lang="en-US" sz="2000" dirty="0" smtClean="0"/>
          </a:p>
          <a:p>
            <a:pPr marL="57150" indent="0">
              <a:buNone/>
            </a:pPr>
            <a:r>
              <a:rPr lang="en-US" sz="2000" b="1" dirty="0"/>
              <a:t>Review</a:t>
            </a:r>
            <a:r>
              <a:rPr lang="en-US" sz="2000" dirty="0"/>
              <a:t> NPDN’s sample submission module and contact your state diagnostician </a:t>
            </a:r>
            <a:r>
              <a:rPr lang="en-US" sz="2000" dirty="0" smtClean="0"/>
              <a:t>with any questions</a:t>
            </a:r>
            <a:r>
              <a:rPr lang="en-US" sz="2000" dirty="0"/>
              <a:t>. </a:t>
            </a:r>
          </a:p>
        </p:txBody>
      </p:sp>
    </p:spTree>
    <p:extLst>
      <p:ext uri="{BB962C8B-B14F-4D97-AF65-F5344CB8AC3E}">
        <p14:creationId xmlns:p14="http://schemas.microsoft.com/office/powerpoint/2010/main" val="1720694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2" name="Content Placeholder 1"/>
          <p:cNvSpPr>
            <a:spLocks noGrp="1"/>
          </p:cNvSpPr>
          <p:nvPr>
            <p:ph idx="1"/>
          </p:nvPr>
        </p:nvSpPr>
        <p:spPr/>
        <p:txBody>
          <a:bodyPr>
            <a:noAutofit/>
          </a:bodyPr>
          <a:lstStyle/>
          <a:p>
            <a:r>
              <a:rPr lang="en-US" sz="1800" dirty="0"/>
              <a:t>Ciesla, W. M. </a:t>
            </a:r>
            <a:r>
              <a:rPr lang="en-US" sz="1800" i="1" dirty="0"/>
              <a:t>Agrilus biguttatus</a:t>
            </a:r>
            <a:r>
              <a:rPr lang="en-US" sz="1800" dirty="0"/>
              <a:t>. EXFOR </a:t>
            </a:r>
            <a:r>
              <a:rPr lang="en-US" sz="1800" dirty="0" smtClean="0"/>
              <a:t>database pest report. 2003. (</a:t>
            </a:r>
            <a:r>
              <a:rPr lang="en-US" sz="1800" dirty="0" smtClean="0">
                <a:hlinkClick r:id="rId3"/>
              </a:rPr>
              <a:t>Exotic Forest Health Website (Exfor)</a:t>
            </a:r>
            <a:r>
              <a:rPr lang="en-US" sz="1800" dirty="0" smtClean="0"/>
              <a:t> </a:t>
            </a:r>
          </a:p>
          <a:p>
            <a:r>
              <a:rPr lang="en-US" sz="1800" dirty="0" smtClean="0"/>
              <a:t>CPHST.</a:t>
            </a:r>
            <a:r>
              <a:rPr lang="en-US" sz="1800" i="1" dirty="0" smtClean="0"/>
              <a:t> Agrilus biguttatus </a:t>
            </a:r>
            <a:r>
              <a:rPr lang="en-US" sz="1800" dirty="0" smtClean="0"/>
              <a:t>datasheet. Exotic wood borer/bark beetle survey reference.  </a:t>
            </a:r>
            <a:r>
              <a:rPr lang="en-US" sz="1800" dirty="0"/>
              <a:t>[pdf file]. &lt;http://caps.ceris.purdue.edu/webfm_send/1975&gt;</a:t>
            </a:r>
          </a:p>
          <a:p>
            <a:r>
              <a:rPr lang="en-US" sz="1800" dirty="0" smtClean="0"/>
              <a:t>Davis</a:t>
            </a:r>
            <a:r>
              <a:rPr lang="en-US" sz="1800" dirty="0"/>
              <a:t>, E. E., S. French, and R. C. Venette. 2005. Mini risk assessment: metallic beetle: </a:t>
            </a:r>
            <a:r>
              <a:rPr lang="en-US" sz="1800" i="1" dirty="0" smtClean="0"/>
              <a:t>Agrilus </a:t>
            </a:r>
            <a:r>
              <a:rPr lang="en-US" sz="1800" i="1" dirty="0"/>
              <a:t>biguttatus </a:t>
            </a:r>
            <a:r>
              <a:rPr lang="en-US" sz="1800" dirty="0"/>
              <a:t>Fabricius [Coleoptera: Buprestidae]. </a:t>
            </a:r>
            <a:endParaRPr lang="en-US" sz="1800" dirty="0" smtClean="0"/>
          </a:p>
          <a:p>
            <a:r>
              <a:rPr lang="en-US" sz="1800" dirty="0" err="1"/>
              <a:t>Hilszczański</a:t>
            </a:r>
            <a:r>
              <a:rPr lang="en-US" sz="1800" dirty="0"/>
              <a:t>, J. and A. </a:t>
            </a:r>
            <a:r>
              <a:rPr lang="en-US" sz="1800" dirty="0" err="1"/>
              <a:t>Sierpinski</a:t>
            </a:r>
            <a:r>
              <a:rPr lang="en-US" sz="1800" dirty="0"/>
              <a:t>. 2006. </a:t>
            </a:r>
            <a:r>
              <a:rPr lang="en-US" sz="1800" i="1" dirty="0" smtClean="0"/>
              <a:t>Agrilus</a:t>
            </a:r>
            <a:r>
              <a:rPr lang="en-US" sz="1800" dirty="0" smtClean="0"/>
              <a:t> </a:t>
            </a:r>
            <a:r>
              <a:rPr lang="en-US" sz="1800" dirty="0"/>
              <a:t>spp. the main factor of oak decline in Poland. </a:t>
            </a:r>
            <a:endParaRPr lang="en-US" sz="1800" dirty="0" smtClean="0"/>
          </a:p>
          <a:p>
            <a:r>
              <a:rPr lang="en-US" sz="1800" dirty="0" smtClean="0"/>
              <a:t>Michigan State University’s invasive species factsheets. “Oak splendor beetle </a:t>
            </a:r>
            <a:r>
              <a:rPr lang="en-US" sz="1800" i="1" dirty="0" smtClean="0"/>
              <a:t>Agrilus biguttatus</a:t>
            </a:r>
            <a:r>
              <a:rPr lang="en-US" sz="1800" dirty="0" smtClean="0"/>
              <a:t>.”</a:t>
            </a:r>
            <a:endParaRPr lang="en-US" sz="1800" dirty="0"/>
          </a:p>
          <a:p>
            <a:r>
              <a:rPr lang="en-US" sz="1800" dirty="0"/>
              <a:t>Moraal, L. G. and J. Hilszczanski. 2000. The oak buprestid beetle, </a:t>
            </a:r>
            <a:r>
              <a:rPr lang="en-US" sz="1800" i="1" dirty="0"/>
              <a:t>Agrilus biguttatus </a:t>
            </a:r>
            <a:r>
              <a:rPr lang="en-US" sz="1800" dirty="0"/>
              <a:t>(F.) (Col., Buprestidae), a recent factor in oak decline in Europe. </a:t>
            </a:r>
            <a:endParaRPr lang="en-US" sz="1800" dirty="0" smtClean="0"/>
          </a:p>
          <a:p>
            <a:r>
              <a:rPr lang="en-US" sz="1800" dirty="0"/>
              <a:t>Silagyi, A. E., L. D. Jackson, N. K. Campbell, and Avraham Eitam. 2010. Survey Guideline for </a:t>
            </a:r>
            <a:r>
              <a:rPr lang="en-US" sz="1800" i="1" dirty="0"/>
              <a:t>Agrilus biguttatus</a:t>
            </a:r>
            <a:r>
              <a:rPr lang="en-US" sz="1800" dirty="0"/>
              <a:t>, (Coleoptera: Buprestidae), the oak splendor </a:t>
            </a:r>
            <a:r>
              <a:rPr lang="en-US" sz="1800" dirty="0" smtClean="0"/>
              <a:t>beetle.</a:t>
            </a:r>
            <a:endParaRPr lang="en-US" sz="1800" dirty="0"/>
          </a:p>
        </p:txBody>
      </p:sp>
    </p:spTree>
    <p:extLst>
      <p:ext uri="{BB962C8B-B14F-4D97-AF65-F5344CB8AC3E}">
        <p14:creationId xmlns:p14="http://schemas.microsoft.com/office/powerpoint/2010/main" val="2121543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Questions</a:t>
            </a:r>
            <a:endParaRPr lang="en-US" dirty="0"/>
          </a:p>
        </p:txBody>
      </p:sp>
      <p:sp>
        <p:nvSpPr>
          <p:cNvPr id="6" name="Content Placeholder 5"/>
          <p:cNvSpPr>
            <a:spLocks noGrp="1"/>
          </p:cNvSpPr>
          <p:nvPr>
            <p:ph idx="1"/>
          </p:nvPr>
        </p:nvSpPr>
        <p:spPr/>
        <p:txBody>
          <a:bodyPr>
            <a:normAutofit/>
          </a:bodyPr>
          <a:lstStyle/>
          <a:p>
            <a:r>
              <a:rPr lang="en-US" sz="2800" dirty="0"/>
              <a:t>on this module or the NPDN c</a:t>
            </a:r>
            <a:r>
              <a:rPr lang="de-DE" sz="2800" dirty="0"/>
              <a:t>ontact Rachel McCarthy at </a:t>
            </a:r>
            <a:r>
              <a:rPr lang="de-DE" sz="2800" dirty="0">
                <a:hlinkClick r:id="rId3"/>
              </a:rPr>
              <a:t>rachel.mccarthy@cornell.edu</a:t>
            </a:r>
            <a:endParaRPr lang="de-DE" sz="2800" dirty="0"/>
          </a:p>
          <a:p>
            <a:endParaRPr lang="de-DE" sz="2800" dirty="0"/>
          </a:p>
          <a:p>
            <a:r>
              <a:rPr lang="en-US" sz="2800" dirty="0"/>
              <a:t>on how to collect or submit a sample contact your state NPDN diagnostician at </a:t>
            </a:r>
            <a:r>
              <a:rPr lang="en-US" sz="2800" dirty="0">
                <a:hlinkClick r:id="rId4"/>
              </a:rPr>
              <a:t>www.npdn.org</a:t>
            </a:r>
            <a:r>
              <a:rPr lang="en-US" sz="2800" dirty="0"/>
              <a:t> </a:t>
            </a:r>
          </a:p>
          <a:p>
            <a:endParaRPr lang="en-US" dirty="0"/>
          </a:p>
        </p:txBody>
      </p:sp>
    </p:spTree>
    <p:extLst>
      <p:ext uri="{BB962C8B-B14F-4D97-AF65-F5344CB8AC3E}">
        <p14:creationId xmlns:p14="http://schemas.microsoft.com/office/powerpoint/2010/main" val="20767064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credits</a:t>
            </a:r>
            <a:endParaRPr lang="en-US" dirty="0"/>
          </a:p>
        </p:txBody>
      </p:sp>
      <p:sp>
        <p:nvSpPr>
          <p:cNvPr id="4" name="Content Placeholder 3"/>
          <p:cNvSpPr>
            <a:spLocks noGrp="1"/>
          </p:cNvSpPr>
          <p:nvPr>
            <p:ph idx="1"/>
          </p:nvPr>
        </p:nvSpPr>
        <p:spPr/>
        <p:txBody>
          <a:bodyPr/>
          <a:lstStyle/>
          <a:p>
            <a:pPr marL="0" indent="0">
              <a:buNone/>
            </a:pPr>
            <a:r>
              <a:rPr lang="en-US" dirty="0" smtClean="0"/>
              <a:t>Rachel McCarthy, NPDN-SPN Manager, Plant Pathology and Plant-Microbe Biology, Cornell University</a:t>
            </a:r>
          </a:p>
          <a:p>
            <a:endParaRPr lang="en-US" dirty="0"/>
          </a:p>
        </p:txBody>
      </p:sp>
    </p:spTree>
    <p:extLst>
      <p:ext uri="{BB962C8B-B14F-4D97-AF65-F5344CB8AC3E}">
        <p14:creationId xmlns:p14="http://schemas.microsoft.com/office/powerpoint/2010/main" val="32904321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Reviewer credits</a:t>
            </a:r>
            <a:endParaRPr lang="en-US" dirty="0"/>
          </a:p>
        </p:txBody>
      </p:sp>
      <p:sp>
        <p:nvSpPr>
          <p:cNvPr id="5" name="Content Placeholder 4"/>
          <p:cNvSpPr>
            <a:spLocks noGrp="1"/>
          </p:cNvSpPr>
          <p:nvPr>
            <p:ph idx="1"/>
          </p:nvPr>
        </p:nvSpPr>
        <p:spPr/>
        <p:txBody>
          <a:bodyPr/>
          <a:lstStyle/>
          <a:p>
            <a:pPr marL="0" indent="0">
              <a:buNone/>
            </a:pPr>
            <a:r>
              <a:rPr lang="en-US" dirty="0"/>
              <a:t>William M. </a:t>
            </a:r>
            <a:r>
              <a:rPr lang="en-US" dirty="0" err="1" smtClean="0"/>
              <a:t>Ciesla</a:t>
            </a:r>
            <a:r>
              <a:rPr lang="en-US" dirty="0" smtClean="0"/>
              <a:t>, Forest </a:t>
            </a:r>
            <a:r>
              <a:rPr lang="en-US" dirty="0"/>
              <a:t>Health Management International, Fort Collins, </a:t>
            </a:r>
            <a:r>
              <a:rPr lang="en-US" dirty="0" smtClean="0"/>
              <a:t>Colorado</a:t>
            </a:r>
          </a:p>
          <a:p>
            <a:pPr marL="0" indent="0">
              <a:buNone/>
            </a:pPr>
            <a:r>
              <a:rPr lang="en-US" dirty="0" smtClean="0"/>
              <a:t>Dawn Dailey O’Brien, Plant Pathology and Plant-Microbe Biology, Cornell University </a:t>
            </a:r>
            <a:endParaRPr lang="en-US" dirty="0"/>
          </a:p>
        </p:txBody>
      </p:sp>
    </p:spTree>
    <p:extLst>
      <p:ext uri="{BB962C8B-B14F-4D97-AF65-F5344CB8AC3E}">
        <p14:creationId xmlns:p14="http://schemas.microsoft.com/office/powerpoint/2010/main" val="455176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Publication details</a:t>
            </a:r>
            <a:endParaRPr lang="en-US" dirty="0"/>
          </a:p>
        </p:txBody>
      </p:sp>
      <p:sp>
        <p:nvSpPr>
          <p:cNvPr id="5" name="Content Placeholder 4"/>
          <p:cNvSpPr>
            <a:spLocks noGrp="1"/>
          </p:cNvSpPr>
          <p:nvPr>
            <p:ph idx="1"/>
          </p:nvPr>
        </p:nvSpPr>
        <p:spPr/>
        <p:txBody>
          <a:bodyPr>
            <a:noAutofit/>
          </a:bodyPr>
          <a:lstStyle/>
          <a:p>
            <a:r>
              <a:rPr lang="en-US" sz="2400" dirty="0" smtClean="0"/>
              <a:t>This </a:t>
            </a:r>
            <a:r>
              <a:rPr lang="en-US" sz="2400" dirty="0"/>
              <a:t>publication can be used for non-profit, educational use only purposes.  Photographers retain copyright to photographs or other images contained in this publication as cited. </a:t>
            </a:r>
            <a:r>
              <a:rPr lang="en-US" sz="2400" dirty="0" smtClean="0"/>
              <a:t>Authors </a:t>
            </a:r>
            <a:r>
              <a:rPr lang="en-US" sz="2400" dirty="0"/>
              <a:t>and the website should be properly cited.  Images or photographs should also be properly cited and credited to the original source</a:t>
            </a:r>
            <a:r>
              <a:rPr lang="en-US" sz="2400" dirty="0" smtClean="0"/>
              <a:t>.</a:t>
            </a:r>
          </a:p>
          <a:p>
            <a:r>
              <a:rPr lang="en-US" sz="2400" dirty="0" smtClean="0"/>
              <a:t>Published—August 2014</a:t>
            </a:r>
            <a:endParaRPr lang="en-US" sz="2400" dirty="0"/>
          </a:p>
        </p:txBody>
      </p:sp>
    </p:spTree>
    <p:extLst>
      <p:ext uri="{BB962C8B-B14F-4D97-AF65-F5344CB8AC3E}">
        <p14:creationId xmlns:p14="http://schemas.microsoft.com/office/powerpoint/2010/main" val="9631043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Sentinel Plant Network</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The Sentinel Plant Network (SPN) is a collaboration between the American Public Gardens Association (APGA) and the National Plant Diagnostic Network (NPDN) and is funded </a:t>
            </a:r>
            <a:r>
              <a:rPr lang="en-US" dirty="0"/>
              <a:t>through the </a:t>
            </a:r>
            <a:r>
              <a:rPr lang="en-US" dirty="0" smtClean="0"/>
              <a:t>USDA’s </a:t>
            </a:r>
            <a:r>
              <a:rPr lang="en-US" dirty="0"/>
              <a:t>Animal and Plant Health Inspection Service (APHIS</a:t>
            </a:r>
            <a:r>
              <a:rPr lang="en-US" dirty="0" smtClean="0"/>
              <a:t>).</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6" name="Picture 2" descr="C:\Users\Tracy_2\Dropbox\Tracy-Rachel\logos\Slide Logo Order.png"/>
          <p:cNvPicPr>
            <a:picLocks noChangeAspect="1" noChangeArrowheads="1"/>
          </p:cNvPicPr>
          <p:nvPr/>
        </p:nvPicPr>
        <p:blipFill>
          <a:blip r:embed="rId3" cstate="print"/>
          <a:srcRect/>
          <a:stretch>
            <a:fillRect/>
          </a:stretch>
        </p:blipFill>
        <p:spPr bwMode="auto">
          <a:xfrm>
            <a:off x="859096" y="5019675"/>
            <a:ext cx="7425808" cy="10763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60804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Sentinel Plant Network’s Mission</a:t>
            </a:r>
            <a:endParaRPr lang="en-US" dirty="0"/>
          </a:p>
        </p:txBody>
      </p:sp>
      <p:sp>
        <p:nvSpPr>
          <p:cNvPr id="3" name="Content Placeholder 2"/>
          <p:cNvSpPr>
            <a:spLocks noGrp="1"/>
          </p:cNvSpPr>
          <p:nvPr>
            <p:ph idx="1"/>
          </p:nvPr>
        </p:nvSpPr>
        <p:spPr>
          <a:xfrm>
            <a:off x="457200" y="1600201"/>
            <a:ext cx="8229600" cy="2514599"/>
          </a:xfrm>
        </p:spPr>
        <p:txBody>
          <a:bodyPr>
            <a:normAutofit fontScale="77500" lnSpcReduction="20000"/>
          </a:bodyPr>
          <a:lstStyle/>
          <a:p>
            <a:pPr marL="0" indent="0">
              <a:buNone/>
            </a:pPr>
            <a:r>
              <a:rPr lang="en-US" dirty="0" smtClean="0"/>
              <a:t>The Sentinel Plant Network contributes to plant conservation by engaging public garden professionals, volunteers and visitors in the detection and diagnosis of high-consequence pests and pathogens.</a:t>
            </a:r>
          </a:p>
          <a:p>
            <a:pPr marL="0" indent="0">
              <a:buNone/>
            </a:pPr>
            <a:endParaRPr lang="en-US" dirty="0" smtClean="0"/>
          </a:p>
          <a:p>
            <a:pPr marL="0" indent="0">
              <a:buNone/>
            </a:pPr>
            <a:r>
              <a:rPr lang="en-US" dirty="0" smtClean="0"/>
              <a:t>For more information on the Sentinel Plant Network visit </a:t>
            </a:r>
            <a:r>
              <a:rPr lang="en-US" dirty="0" smtClean="0">
                <a:hlinkClick r:id="rId3"/>
              </a:rPr>
              <a:t>www.sentinelplantnetwork.org</a:t>
            </a:r>
            <a:r>
              <a:rPr lang="en-US" dirty="0" smtClean="0"/>
              <a:t> </a:t>
            </a:r>
            <a:endParaRPr lang="en-US" dirty="0"/>
          </a:p>
        </p:txBody>
      </p:sp>
    </p:spTree>
    <p:extLst>
      <p:ext uri="{BB962C8B-B14F-4D97-AF65-F5344CB8AC3E}">
        <p14:creationId xmlns:p14="http://schemas.microsoft.com/office/powerpoint/2010/main" val="2783174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Background</a:t>
            </a:r>
            <a:endParaRPr lang="en-US"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190"/>
          <a:stretch/>
        </p:blipFill>
        <p:spPr>
          <a:xfrm>
            <a:off x="0" y="0"/>
            <a:ext cx="4624874" cy="6858000"/>
          </a:xfrm>
        </p:spPr>
      </p:pic>
      <p:sp>
        <p:nvSpPr>
          <p:cNvPr id="3" name="Content Placeholder 2"/>
          <p:cNvSpPr>
            <a:spLocks noGrp="1"/>
          </p:cNvSpPr>
          <p:nvPr>
            <p:ph type="body" sz="half" idx="2"/>
          </p:nvPr>
        </p:nvSpPr>
        <p:spPr/>
        <p:txBody>
          <a:bodyPr>
            <a:normAutofit fontScale="92500" lnSpcReduction="20000"/>
          </a:bodyPr>
          <a:lstStyle/>
          <a:p>
            <a:pPr>
              <a:lnSpc>
                <a:spcPct val="110000"/>
              </a:lnSpc>
              <a:spcBef>
                <a:spcPts val="600"/>
              </a:spcBef>
            </a:pPr>
            <a:r>
              <a:rPr lang="en-US" sz="2800" i="1" dirty="0" smtClean="0"/>
              <a:t>Agrilus biguttatus </a:t>
            </a:r>
            <a:r>
              <a:rPr lang="en-US" sz="2800" dirty="0" smtClean="0"/>
              <a:t>is a buprestid wood boring beetle. Adult buprestid beetles are called jewel beetles.</a:t>
            </a:r>
          </a:p>
          <a:p>
            <a:pPr>
              <a:lnSpc>
                <a:spcPct val="110000"/>
              </a:lnSpc>
              <a:spcBef>
                <a:spcPts val="600"/>
              </a:spcBef>
            </a:pPr>
            <a:endParaRPr lang="en-US" sz="2800" dirty="0" smtClean="0"/>
          </a:p>
          <a:p>
            <a:pPr>
              <a:lnSpc>
                <a:spcPct val="110000"/>
              </a:lnSpc>
              <a:spcBef>
                <a:spcPts val="600"/>
              </a:spcBef>
            </a:pPr>
            <a:r>
              <a:rPr lang="en-US" sz="2800" dirty="0" smtClean="0"/>
              <a:t>The larvae feed </a:t>
            </a:r>
            <a:r>
              <a:rPr lang="en-US" sz="2800" dirty="0"/>
              <a:t>in the cambial layer which girdles trees</a:t>
            </a:r>
            <a:r>
              <a:rPr lang="en-US" sz="2800" dirty="0" smtClean="0"/>
              <a:t>. Buprestid larvae may be referred to as flatheaded borers.</a:t>
            </a:r>
            <a:endParaRPr lang="en-US" sz="2800" dirty="0"/>
          </a:p>
          <a:p>
            <a:pPr marL="0" indent="0">
              <a:buNone/>
            </a:pPr>
            <a:endParaRPr lang="en-US" dirty="0"/>
          </a:p>
          <a:p>
            <a:pPr marL="0" indent="0">
              <a:buNone/>
            </a:pPr>
            <a:endParaRPr lang="en-US" dirty="0"/>
          </a:p>
        </p:txBody>
      </p:sp>
      <p:sp>
        <p:nvSpPr>
          <p:cNvPr id="6" name="Rectangle 5"/>
          <p:cNvSpPr/>
          <p:nvPr/>
        </p:nvSpPr>
        <p:spPr>
          <a:xfrm>
            <a:off x="152400" y="6627168"/>
            <a:ext cx="4343400" cy="230832"/>
          </a:xfrm>
          <a:prstGeom prst="rect">
            <a:avLst/>
          </a:prstGeom>
        </p:spPr>
        <p:txBody>
          <a:bodyPr wrap="square">
            <a:spAutoFit/>
          </a:bodyPr>
          <a:lstStyle/>
          <a:p>
            <a:r>
              <a:rPr lang="en-US" sz="900" dirty="0" smtClean="0">
                <a:solidFill>
                  <a:schemeClr val="bg1"/>
                </a:solidFill>
              </a:rPr>
              <a:t>Photo: © Milan </a:t>
            </a:r>
            <a:r>
              <a:rPr lang="en-US" sz="900" dirty="0" err="1">
                <a:solidFill>
                  <a:schemeClr val="bg1"/>
                </a:solidFill>
              </a:rPr>
              <a:t>Zubrik</a:t>
            </a:r>
            <a:r>
              <a:rPr lang="en-US" sz="900" dirty="0">
                <a:solidFill>
                  <a:schemeClr val="bg1"/>
                </a:solidFill>
              </a:rPr>
              <a:t>, Forest Research Institute - Slovakia, </a:t>
            </a:r>
            <a:r>
              <a:rPr lang="en-US" sz="900" dirty="0" smtClean="0">
                <a:solidFill>
                  <a:schemeClr val="bg1"/>
                </a:solidFill>
              </a:rPr>
              <a:t>Bugwood.org </a:t>
            </a:r>
            <a:endParaRPr lang="en-US" sz="900" dirty="0">
              <a:solidFill>
                <a:schemeClr val="bg1"/>
              </a:solidFill>
            </a:endParaRPr>
          </a:p>
        </p:txBody>
      </p:sp>
    </p:spTree>
    <p:extLst>
      <p:ext uri="{BB962C8B-B14F-4D97-AF65-F5344CB8AC3E}">
        <p14:creationId xmlns:p14="http://schemas.microsoft.com/office/powerpoint/2010/main" val="3197746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p:pic>
      <p:sp>
        <p:nvSpPr>
          <p:cNvPr id="6" name="Rectangle 5"/>
          <p:cNvSpPr/>
          <p:nvPr/>
        </p:nvSpPr>
        <p:spPr>
          <a:xfrm>
            <a:off x="228600" y="6627168"/>
            <a:ext cx="4267200" cy="230832"/>
          </a:xfrm>
          <a:prstGeom prst="rect">
            <a:avLst/>
          </a:prstGeom>
        </p:spPr>
        <p:txBody>
          <a:bodyPr wrap="square">
            <a:spAutoFit/>
          </a:bodyPr>
          <a:lstStyle/>
          <a:p>
            <a:r>
              <a:rPr lang="en-US" sz="900" dirty="0" smtClean="0">
                <a:solidFill>
                  <a:schemeClr val="bg1"/>
                </a:solidFill>
              </a:rPr>
              <a:t>Photo: © </a:t>
            </a:r>
            <a:r>
              <a:rPr lang="fr-FR" sz="900" dirty="0" smtClean="0">
                <a:solidFill>
                  <a:schemeClr val="bg1"/>
                </a:solidFill>
              </a:rPr>
              <a:t>Louis-Michel </a:t>
            </a:r>
            <a:r>
              <a:rPr lang="fr-FR" sz="900" dirty="0" err="1">
                <a:solidFill>
                  <a:schemeClr val="bg1"/>
                </a:solidFill>
              </a:rPr>
              <a:t>Nageleisen</a:t>
            </a:r>
            <a:r>
              <a:rPr lang="fr-FR" sz="900" dirty="0">
                <a:solidFill>
                  <a:schemeClr val="bg1"/>
                </a:solidFill>
              </a:rPr>
              <a:t>, Département de la Santé des Forêts, </a:t>
            </a:r>
            <a:r>
              <a:rPr lang="fr-FR" sz="900" dirty="0" smtClean="0">
                <a:solidFill>
                  <a:schemeClr val="bg1"/>
                </a:solidFill>
              </a:rPr>
              <a:t>Bugwood.org</a:t>
            </a:r>
            <a:endParaRPr lang="en-US" sz="900" dirty="0">
              <a:solidFill>
                <a:schemeClr val="bg1"/>
              </a:solidFill>
            </a:endParaRPr>
          </a:p>
        </p:txBody>
      </p:sp>
    </p:spTree>
    <p:extLst>
      <p:ext uri="{BB962C8B-B14F-4D97-AF65-F5344CB8AC3E}">
        <p14:creationId xmlns:p14="http://schemas.microsoft.com/office/powerpoint/2010/main" val="1034388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impact</a:t>
            </a:r>
            <a:endParaRPr lang="en-US" dirty="0"/>
          </a:p>
        </p:txBody>
      </p:sp>
      <p:sp>
        <p:nvSpPr>
          <p:cNvPr id="6" name="Content Placeholder 5"/>
          <p:cNvSpPr>
            <a:spLocks noGrp="1"/>
          </p:cNvSpPr>
          <p:nvPr>
            <p:ph sz="half" idx="1"/>
          </p:nvPr>
        </p:nvSpPr>
        <p:spPr>
          <a:xfrm>
            <a:off x="838200" y="1600201"/>
            <a:ext cx="7467600" cy="4419600"/>
          </a:xfrm>
        </p:spPr>
        <p:txBody>
          <a:bodyPr>
            <a:normAutofit/>
          </a:bodyPr>
          <a:lstStyle/>
          <a:p>
            <a:r>
              <a:rPr lang="en-US" dirty="0" smtClean="0"/>
              <a:t>Ecological impact – high</a:t>
            </a:r>
          </a:p>
          <a:p>
            <a:r>
              <a:rPr lang="en-US" dirty="0" smtClean="0"/>
              <a:t>Economic impact – high</a:t>
            </a:r>
          </a:p>
          <a:p>
            <a:r>
              <a:rPr lang="en-US" dirty="0" smtClean="0"/>
              <a:t>Environmental – high</a:t>
            </a:r>
          </a:p>
          <a:p>
            <a:r>
              <a:rPr lang="en-US" dirty="0" smtClean="0"/>
              <a:t>Host availability – medium/high </a:t>
            </a:r>
          </a:p>
          <a:p>
            <a:r>
              <a:rPr lang="en-US" dirty="0" smtClean="0"/>
              <a:t>Entry potential – low</a:t>
            </a:r>
          </a:p>
          <a:p>
            <a:r>
              <a:rPr lang="en-US" dirty="0"/>
              <a:t>Establishment potential – </a:t>
            </a:r>
            <a:r>
              <a:rPr lang="en-US" dirty="0" smtClean="0"/>
              <a:t>high</a:t>
            </a:r>
          </a:p>
          <a:p>
            <a:endParaRPr lang="en-US" dirty="0"/>
          </a:p>
        </p:txBody>
      </p:sp>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172200" y="1447800"/>
            <a:ext cx="2439099" cy="4419600"/>
          </a:xfrm>
        </p:spPr>
      </p:pic>
      <p:sp>
        <p:nvSpPr>
          <p:cNvPr id="7" name="Rectangle 6"/>
          <p:cNvSpPr/>
          <p:nvPr/>
        </p:nvSpPr>
        <p:spPr>
          <a:xfrm rot="16200000">
            <a:off x="7428384" y="5066184"/>
            <a:ext cx="3200400" cy="230832"/>
          </a:xfrm>
          <a:prstGeom prst="rect">
            <a:avLst/>
          </a:prstGeom>
        </p:spPr>
        <p:txBody>
          <a:bodyPr wrap="square">
            <a:spAutoFit/>
          </a:bodyPr>
          <a:lstStyle/>
          <a:p>
            <a:r>
              <a:rPr lang="en-US" sz="900" dirty="0" smtClean="0">
                <a:solidFill>
                  <a:schemeClr val="accent1"/>
                </a:solidFill>
              </a:rPr>
              <a:t>Photo: © Kent </a:t>
            </a:r>
            <a:r>
              <a:rPr lang="en-US" sz="900" dirty="0">
                <a:solidFill>
                  <a:schemeClr val="accent1"/>
                </a:solidFill>
              </a:rPr>
              <a:t>Loeffler, Cornell </a:t>
            </a:r>
            <a:r>
              <a:rPr lang="en-US" sz="900" dirty="0" smtClean="0">
                <a:solidFill>
                  <a:schemeClr val="accent1"/>
                </a:solidFill>
              </a:rPr>
              <a:t>University</a:t>
            </a:r>
            <a:endParaRPr lang="en-US" sz="900" dirty="0">
              <a:solidFill>
                <a:schemeClr val="accent1"/>
              </a:solidFill>
            </a:endParaRPr>
          </a:p>
        </p:txBody>
      </p:sp>
    </p:spTree>
    <p:extLst>
      <p:ext uri="{BB962C8B-B14F-4D97-AF65-F5344CB8AC3E}">
        <p14:creationId xmlns:p14="http://schemas.microsoft.com/office/powerpoint/2010/main" val="30702686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Potential</a:t>
            </a:r>
            <a:br>
              <a:rPr lang="en-US" dirty="0" smtClean="0"/>
            </a:br>
            <a:r>
              <a:rPr lang="en-US" dirty="0" smtClean="0"/>
              <a:t>Ecological Suitability</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534889"/>
            <a:ext cx="5111750" cy="3196084"/>
          </a:xfrm>
        </p:spPr>
      </p:pic>
      <p:sp>
        <p:nvSpPr>
          <p:cNvPr id="7" name="Content Placeholder 6"/>
          <p:cNvSpPr>
            <a:spLocks noGrp="1"/>
          </p:cNvSpPr>
          <p:nvPr>
            <p:ph type="body" sz="half" idx="2"/>
          </p:nvPr>
        </p:nvSpPr>
        <p:spPr>
          <a:xfrm>
            <a:off x="838200" y="1435101"/>
            <a:ext cx="3048000" cy="4584700"/>
          </a:xfrm>
        </p:spPr>
        <p:txBody>
          <a:bodyPr>
            <a:normAutofit/>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smtClean="0"/>
              <a:t>Potential distribution are  highlighted in green</a:t>
            </a:r>
            <a:endParaRPr lang="en-US" sz="2800" dirty="0"/>
          </a:p>
          <a:p>
            <a:pPr marL="457200" indent="-457200">
              <a:buFont typeface="Arial" panose="020B0604020202020204" pitchFamily="34" charset="0"/>
              <a:buChar char="•"/>
            </a:pPr>
            <a:r>
              <a:rPr lang="en-US" sz="2800" dirty="0" smtClean="0"/>
              <a:t>68% </a:t>
            </a:r>
            <a:r>
              <a:rPr lang="en-US" sz="2800" dirty="0"/>
              <a:t>of the continental US has a suitable habitat/climate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endParaRPr lang="en-US" dirty="0"/>
          </a:p>
        </p:txBody>
      </p:sp>
      <p:sp>
        <p:nvSpPr>
          <p:cNvPr id="6" name="Text Placeholder 5"/>
          <p:cNvSpPr>
            <a:spLocks noGrp="1"/>
          </p:cNvSpPr>
          <p:nvPr>
            <p:ph type="body" sz="half" idx="4294967295"/>
          </p:nvPr>
        </p:nvSpPr>
        <p:spPr>
          <a:xfrm>
            <a:off x="4038600" y="4770437"/>
            <a:ext cx="5105400" cy="715963"/>
          </a:xfrm>
        </p:spPr>
        <p:txBody>
          <a:bodyPr>
            <a:normAutofit/>
          </a:bodyPr>
          <a:lstStyle/>
          <a:p>
            <a:pPr marL="0" indent="0">
              <a:buNone/>
            </a:pPr>
            <a:r>
              <a:rPr lang="en-US" sz="900" dirty="0" smtClean="0">
                <a:solidFill>
                  <a:schemeClr val="accent1"/>
                </a:solidFill>
              </a:rPr>
              <a:t>Source: CAPS PRA </a:t>
            </a:r>
            <a:r>
              <a:rPr lang="en-US" sz="900" i="1" dirty="0" smtClean="0">
                <a:solidFill>
                  <a:schemeClr val="accent1"/>
                </a:solidFill>
              </a:rPr>
              <a:t>A. biguttatus</a:t>
            </a:r>
            <a:r>
              <a:rPr lang="en-US" sz="900" dirty="0" smtClean="0">
                <a:solidFill>
                  <a:schemeClr val="accent1"/>
                </a:solidFill>
              </a:rPr>
              <a:t>, mini risk assessment</a:t>
            </a:r>
            <a:endParaRPr lang="en-US" sz="900" dirty="0">
              <a:solidFill>
                <a:schemeClr val="accent1"/>
              </a:solidFill>
            </a:endParaRPr>
          </a:p>
        </p:txBody>
      </p:sp>
    </p:spTree>
    <p:extLst>
      <p:ext uri="{BB962C8B-B14F-4D97-AF65-F5344CB8AC3E}">
        <p14:creationId xmlns:p14="http://schemas.microsoft.com/office/powerpoint/2010/main" val="2482714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Potential </a:t>
            </a:r>
            <a:br>
              <a:rPr lang="en-US" dirty="0" smtClean="0"/>
            </a:br>
            <a:r>
              <a:rPr lang="en-US" dirty="0" smtClean="0"/>
              <a:t>Economic Impact</a:t>
            </a:r>
            <a:endParaRPr lang="en-US" dirty="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429015"/>
            <a:ext cx="5111750" cy="3407833"/>
          </a:xfrm>
        </p:spPr>
      </p:pic>
      <p:sp>
        <p:nvSpPr>
          <p:cNvPr id="7" name="Content Placeholder 6"/>
          <p:cNvSpPr>
            <a:spLocks noGrp="1"/>
          </p:cNvSpPr>
          <p:nvPr>
            <p:ph type="body" sz="half" idx="2"/>
          </p:nvPr>
        </p:nvSpPr>
        <p:spPr/>
        <p:txBody>
          <a:bodyPr>
            <a:normAutofit fontScale="92500" lnSpcReduction="20000"/>
          </a:bodyPr>
          <a:lstStyle/>
          <a:p>
            <a:pPr marL="457200" indent="-457200">
              <a:buFont typeface="Arial" panose="020B0604020202020204" pitchFamily="34" charset="0"/>
              <a:buChar char="•"/>
            </a:pPr>
            <a:r>
              <a:rPr lang="en-US" sz="2800" dirty="0" smtClean="0"/>
              <a:t>High</a:t>
            </a:r>
          </a:p>
          <a:p>
            <a:pPr marL="457200" indent="-457200">
              <a:buFont typeface="Arial" panose="020B0604020202020204" pitchFamily="34" charset="0"/>
              <a:buChar char="•"/>
            </a:pPr>
            <a:r>
              <a:rPr lang="en-US" sz="2800" dirty="0"/>
              <a:t>Timber losses</a:t>
            </a:r>
          </a:p>
          <a:p>
            <a:pPr marL="457200" indent="-457200">
              <a:buFont typeface="Arial" panose="020B0604020202020204" pitchFamily="34" charset="0"/>
              <a:buChar char="•"/>
            </a:pPr>
            <a:r>
              <a:rPr lang="en-US" sz="2800" dirty="0" smtClean="0"/>
              <a:t>Forestry product industries at risk</a:t>
            </a:r>
          </a:p>
          <a:p>
            <a:pPr marL="457200" indent="-457200">
              <a:buFont typeface="Arial" panose="020B0604020202020204" pitchFamily="34" charset="0"/>
              <a:buChar char="•"/>
            </a:pPr>
            <a:r>
              <a:rPr lang="en-US" sz="2800" dirty="0" smtClean="0"/>
              <a:t>Domestic </a:t>
            </a:r>
            <a:r>
              <a:rPr lang="en-US" sz="2800" dirty="0"/>
              <a:t>and/or international quarantines may impact trade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0" indent="0">
              <a:buNone/>
            </a:pPr>
            <a:endParaRPr lang="en-US" sz="2800" dirty="0" smtClean="0"/>
          </a:p>
          <a:p>
            <a:endParaRPr lang="en-US" dirty="0"/>
          </a:p>
        </p:txBody>
      </p:sp>
      <p:sp>
        <p:nvSpPr>
          <p:cNvPr id="5" name="Rectangle 4"/>
          <p:cNvSpPr/>
          <p:nvPr/>
        </p:nvSpPr>
        <p:spPr>
          <a:xfrm>
            <a:off x="3581400" y="4876800"/>
            <a:ext cx="5105400" cy="230832"/>
          </a:xfrm>
          <a:prstGeom prst="rect">
            <a:avLst/>
          </a:prstGeom>
        </p:spPr>
        <p:txBody>
          <a:bodyPr wrap="square">
            <a:spAutoFit/>
          </a:bodyPr>
          <a:lstStyle/>
          <a:p>
            <a:pPr algn="r"/>
            <a:r>
              <a:rPr lang="en-US" sz="900" dirty="0">
                <a:solidFill>
                  <a:schemeClr val="accent1"/>
                </a:solidFill>
              </a:rPr>
              <a:t>Photo: © Stephen </a:t>
            </a:r>
            <a:r>
              <a:rPr lang="en-US" sz="900" dirty="0" err="1">
                <a:solidFill>
                  <a:schemeClr val="accent1"/>
                </a:solidFill>
              </a:rPr>
              <a:t>Bratkovich</a:t>
            </a:r>
            <a:r>
              <a:rPr lang="en-US" sz="900" dirty="0">
                <a:solidFill>
                  <a:schemeClr val="accent1"/>
                </a:solidFill>
              </a:rPr>
              <a:t>, USDA Forest Service, </a:t>
            </a:r>
            <a:r>
              <a:rPr lang="en-US" sz="900" dirty="0" smtClean="0">
                <a:solidFill>
                  <a:schemeClr val="accent1"/>
                </a:solidFill>
              </a:rPr>
              <a:t>Bugwood.org </a:t>
            </a:r>
            <a:endParaRPr lang="en-US" sz="900" dirty="0">
              <a:solidFill>
                <a:schemeClr val="accent1"/>
              </a:solidFill>
              <a:effectLst/>
            </a:endParaRPr>
          </a:p>
        </p:txBody>
      </p:sp>
    </p:spTree>
    <p:extLst>
      <p:ext uri="{BB962C8B-B14F-4D97-AF65-F5344CB8AC3E}">
        <p14:creationId xmlns:p14="http://schemas.microsoft.com/office/powerpoint/2010/main" val="3579272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NPDN T&amp;E theme_6-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NPDN T&amp;E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8CE068EFA14148A2951DE8F4D92158" ma:contentTypeVersion="10" ma:contentTypeDescription="Create a new document." ma:contentTypeScope="" ma:versionID="ad06e5e52adc79242e6f5aed79d5fb24">
  <xsd:schema xmlns:xsd="http://www.w3.org/2001/XMLSchema" xmlns:xs="http://www.w3.org/2001/XMLSchema" xmlns:p="http://schemas.microsoft.com/office/2006/metadata/properties" xmlns:ns2="67719ad7-55e0-464c-ae9d-9950858c5847" xmlns:ns3="f6f242ff-31df-48b7-b99e-b0567b04e821" targetNamespace="http://schemas.microsoft.com/office/2006/metadata/properties" ma:root="true" ma:fieldsID="42cdba63a8d8111072431d0c0999af60" ns2:_="" ns3:_="">
    <xsd:import namespace="67719ad7-55e0-464c-ae9d-9950858c5847"/>
    <xsd:import namespace="f6f242ff-31df-48b7-b99e-b0567b04e8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19ad7-55e0-464c-ae9d-9950858c58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f242ff-31df-48b7-b99e-b0567b04e82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3A96B8-A6E7-47A1-8FBC-A675BEAFA30B}"/>
</file>

<file path=customXml/itemProps2.xml><?xml version="1.0" encoding="utf-8"?>
<ds:datastoreItem xmlns:ds="http://schemas.openxmlformats.org/officeDocument/2006/customXml" ds:itemID="{42AAC42B-2E51-4F1D-A030-2054B920FF8B}"/>
</file>

<file path=customXml/itemProps3.xml><?xml version="1.0" encoding="utf-8"?>
<ds:datastoreItem xmlns:ds="http://schemas.openxmlformats.org/officeDocument/2006/customXml" ds:itemID="{F769ED68-ADA3-42DD-8339-31255F450088}"/>
</file>

<file path=docProps/app.xml><?xml version="1.0" encoding="utf-8"?>
<Properties xmlns="http://schemas.openxmlformats.org/officeDocument/2006/extended-properties" xmlns:vt="http://schemas.openxmlformats.org/officeDocument/2006/docPropsVTypes">
  <Template>SPN_Modules</Template>
  <TotalTime>22497</TotalTime>
  <Words>4894</Words>
  <Application>Microsoft Office PowerPoint</Application>
  <PresentationFormat>On-screen Show (4:3)</PresentationFormat>
  <Paragraphs>453</Paragraphs>
  <Slides>49</Slides>
  <Notes>49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49</vt:i4>
      </vt:variant>
    </vt:vector>
  </HeadingPairs>
  <TitlesOfParts>
    <vt:vector size="57" baseType="lpstr">
      <vt:lpstr>Arial</vt:lpstr>
      <vt:lpstr>Book Antiqua</vt:lpstr>
      <vt:lpstr>Calibri</vt:lpstr>
      <vt:lpstr>Cambria</vt:lpstr>
      <vt:lpstr>Courier New</vt:lpstr>
      <vt:lpstr>NPDN T&amp;E theme_6-6</vt:lpstr>
      <vt:lpstr>2_NPDN T&amp;E Templates</vt:lpstr>
      <vt:lpstr>3_NPDN T&amp;E Templates</vt:lpstr>
      <vt:lpstr>Oak Splendor Beetle</vt:lpstr>
      <vt:lpstr>Agrilus biguttatus, oak splendor beetle</vt:lpstr>
      <vt:lpstr>Agrilus biguttatus</vt:lpstr>
      <vt:lpstr>Agrilus biguttatus, cont…</vt:lpstr>
      <vt:lpstr>Background</vt:lpstr>
      <vt:lpstr>PowerPoint Presentation</vt:lpstr>
      <vt:lpstr>Potential impact</vt:lpstr>
      <vt:lpstr>Potential Ecological Suitability</vt:lpstr>
      <vt:lpstr>Potential  Economic Impact</vt:lpstr>
      <vt:lpstr>Potential  Environmental Impact</vt:lpstr>
      <vt:lpstr>Host Availability</vt:lpstr>
      <vt:lpstr>Entry Potential</vt:lpstr>
      <vt:lpstr>Establishment Potential</vt:lpstr>
      <vt:lpstr>Introduction pathways</vt:lpstr>
      <vt:lpstr>Introduction pathways</vt:lpstr>
      <vt:lpstr>Spread potential—natural dispersal</vt:lpstr>
      <vt:lpstr>Spread potential—human assisted spread</vt:lpstr>
      <vt:lpstr>Insect biology</vt:lpstr>
      <vt:lpstr>Insect biology</vt:lpstr>
      <vt:lpstr>PowerPoint Presentation</vt:lpstr>
      <vt:lpstr>Adults</vt:lpstr>
      <vt:lpstr>Identification—Adults</vt:lpstr>
      <vt:lpstr>Recognize the native twolined chestnut borer</vt:lpstr>
      <vt:lpstr>Larvae</vt:lpstr>
      <vt:lpstr>Identification—Larvae</vt:lpstr>
      <vt:lpstr>Larvae</vt:lpstr>
      <vt:lpstr>Larvae</vt:lpstr>
      <vt:lpstr>Identification—Pupae</vt:lpstr>
      <vt:lpstr>Hosts</vt:lpstr>
      <vt:lpstr>Signs and symptoms</vt:lpstr>
      <vt:lpstr>Symptoms</vt:lpstr>
      <vt:lpstr>Symptoms</vt:lpstr>
      <vt:lpstr>Signs</vt:lpstr>
      <vt:lpstr>Signs</vt:lpstr>
      <vt:lpstr>Signs</vt:lpstr>
      <vt:lpstr>Scouting—become familiar with our native borers</vt:lpstr>
      <vt:lpstr>Scouting</vt:lpstr>
      <vt:lpstr>Scouting</vt:lpstr>
      <vt:lpstr>Scouting</vt:lpstr>
      <vt:lpstr>What you should do…</vt:lpstr>
      <vt:lpstr>Contact your state NPDN lab…</vt:lpstr>
      <vt:lpstr>Send in a proper sample…</vt:lpstr>
      <vt:lpstr>References</vt:lpstr>
      <vt:lpstr>Questions</vt:lpstr>
      <vt:lpstr>Author credits</vt:lpstr>
      <vt:lpstr>Reviewer credits</vt:lpstr>
      <vt:lpstr>Publication details</vt:lpstr>
      <vt:lpstr>The Sentinel Plant Network</vt:lpstr>
      <vt:lpstr>The Sentinel Plant Network’s Mission</vt:lpstr>
    </vt:vector>
  </TitlesOfParts>
  <Company>Cornell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SPN Pest/Pathogen Series: OakSplendorBeetle_pdf</dc:title>
  <dc:creator>Rachel McCarthy</dc:creator>
  <cp:lastModifiedBy>Rachel Lamorte McCarthy</cp:lastModifiedBy>
  <cp:revision>930</cp:revision>
  <cp:lastPrinted>2014-09-12T18:03:39Z</cp:lastPrinted>
  <dcterms:created xsi:type="dcterms:W3CDTF">2011-04-11T15:41:50Z</dcterms:created>
  <dcterms:modified xsi:type="dcterms:W3CDTF">2015-06-18T20:18:47Z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0x010100468CE068EFA14148A2951DE8F4D92158</vt:lpwstr>
  </property>
</Properties>
</file>